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44_87C607CF.xml" ContentType="application/vnd.ms-powerpoint.comments+xml"/>
  <Override PartName="/ppt/comments/modernComment_111_D1C5C782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736" r:id="rId5"/>
  </p:sldMasterIdLst>
  <p:notesMasterIdLst>
    <p:notesMasterId r:id="rId38"/>
  </p:notesMasterIdLst>
  <p:handoutMasterIdLst>
    <p:handoutMasterId r:id="rId39"/>
  </p:handoutMasterIdLst>
  <p:sldIdLst>
    <p:sldId id="434" r:id="rId6"/>
    <p:sldId id="310" r:id="rId7"/>
    <p:sldId id="400" r:id="rId8"/>
    <p:sldId id="345" r:id="rId9"/>
    <p:sldId id="412" r:id="rId10"/>
    <p:sldId id="413" r:id="rId11"/>
    <p:sldId id="277" r:id="rId12"/>
    <p:sldId id="272" r:id="rId13"/>
    <p:sldId id="324" r:id="rId14"/>
    <p:sldId id="273" r:id="rId15"/>
    <p:sldId id="439" r:id="rId16"/>
    <p:sldId id="372" r:id="rId17"/>
    <p:sldId id="373" r:id="rId18"/>
    <p:sldId id="374" r:id="rId19"/>
    <p:sldId id="375" r:id="rId20"/>
    <p:sldId id="436" r:id="rId21"/>
    <p:sldId id="438" r:id="rId22"/>
    <p:sldId id="427" r:id="rId23"/>
    <p:sldId id="428" r:id="rId24"/>
    <p:sldId id="422" r:id="rId25"/>
    <p:sldId id="423" r:id="rId26"/>
    <p:sldId id="435" r:id="rId27"/>
    <p:sldId id="381" r:id="rId28"/>
    <p:sldId id="380" r:id="rId29"/>
    <p:sldId id="385" r:id="rId30"/>
    <p:sldId id="397" r:id="rId31"/>
    <p:sldId id="419" r:id="rId32"/>
    <p:sldId id="415" r:id="rId33"/>
    <p:sldId id="392" r:id="rId34"/>
    <p:sldId id="429" r:id="rId35"/>
    <p:sldId id="440" r:id="rId36"/>
    <p:sldId id="406" r:id="rId3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C00"/>
    <a:srgbClr val="116020"/>
    <a:srgbClr val="FFFFFF"/>
    <a:srgbClr val="FFC000"/>
    <a:srgbClr val="990202"/>
    <a:srgbClr val="66FFFF"/>
    <a:srgbClr val="000099"/>
    <a:srgbClr val="029925"/>
    <a:srgbClr val="130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325C4-6D71-46CC-A581-3629E8B0E48B}" v="501" dt="2024-05-02T20:53:31.512"/>
    <p1510:client id="{24E1DB3F-30A2-4E8D-BA1A-E0D99CFD4D9A}" v="1045" dt="2024-05-02T20:26:40.050"/>
    <p1510:client id="{47B19C47-5049-4674-B6F0-09C3FB1A02B2}" v="716" dt="2024-05-02T20:58:00.668"/>
    <p1510:client id="{571F7E49-5E4D-2D9B-A682-42F96175A526}" v="22" dt="2024-05-02T03:07:46.742"/>
    <p1510:client id="{61C5F1C7-FBD0-4307-B4ED-9C01BB0B60F2}" v="7" dt="2024-05-02T14:13:39.566"/>
    <p1510:client id="{84211A20-F64E-0426-22AB-9C48ED1961D4}" v="2" dt="2024-05-02T16:19:43.730"/>
    <p1510:client id="{9A98D992-4763-4A98-9CF0-7260E400987D}" v="479" dt="2024-05-02T20:24:28.929"/>
    <p1510:client id="{C37A79FB-C5EA-467D-A8FC-4E9941CA2DE9}" v="10" dt="2024-05-02T16:33:55.012"/>
    <p1510:client id="{C5B1791D-C984-447D-A654-701F4DF644E2}" v="1" dt="2024-05-03T03:11:51.433"/>
    <p1510:client id="{CDED0887-8816-41F0-B501-1EC1C8E43BA6}" v="3056" dt="2024-05-02T19:57:40.668"/>
  </p1510:revLst>
</p1510:revInfo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5634" autoAdjust="0"/>
  </p:normalViewPr>
  <p:slideViewPr>
    <p:cSldViewPr>
      <p:cViewPr>
        <p:scale>
          <a:sx n="75" d="100"/>
          <a:sy n="75" d="100"/>
        </p:scale>
        <p:origin x="2058" y="9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omments/modernComment_111_D1C5C7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4C9EFD-6DF7-134E-B833-71C77854E400}" authorId="{00000000-0000-0000-0000-000000000000}" created="2024-04-24T22:18:31.498">
    <pc:sldMkLst xmlns:pc="http://schemas.microsoft.com/office/powerpoint/2013/main/command">
      <pc:docMk/>
      <pc:sldMk cId="3519399810" sldId="273"/>
    </pc:sldMkLst>
    <p188:txBody>
      <a:bodyPr/>
      <a:lstStyle/>
      <a:p>
        <a:r>
          <a:rPr lang="en-US"/>
          <a:t>Include bullet points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  <p188:cm id="{FE61DEFB-6B3F-1B4B-9690-B1CF86D603F5}" authorId="{00000000-0000-0000-0000-000000000000}" created="2024-04-24T22:50:05.8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19399810" sldId="273"/>
      <ac:picMk id="8" creationId="{952A0217-5FE4-00B8-4B7A-7286924D7328}"/>
    </ac:deMkLst>
    <p188:txBody>
      <a:bodyPr/>
      <a:lstStyle/>
      <a:p>
        <a:r>
          <a:rPr lang="en-US"/>
          <a:t>Mention MongoDB and JSON file compilation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44_87C607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C793BA-86C9-DA48-BBDF-E574446E3BD5}" authorId="{00000000-0000-0000-0000-000000000000}" created="2024-04-24T22:19:07.235">
    <pc:sldMkLst xmlns:pc="http://schemas.microsoft.com/office/powerpoint/2013/main/command">
      <pc:docMk/>
      <pc:sldMk cId="2277902287" sldId="324"/>
    </pc:sldMkLst>
    <p188:txBody>
      <a:bodyPr/>
      <a:lstStyle/>
      <a:p>
        <a:r>
          <a:rPr lang="en-US"/>
          <a:t>Small change: squares to circles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C60BC5-AEF4-4E09-AABB-C14B67E12B9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627A0-6266-4875-B99B-1A311CDAC010}">
      <dgm:prSet phldrT="[Text]" custT="1"/>
      <dgm:spPr/>
      <dgm:t>
        <a:bodyPr/>
        <a:lstStyle/>
        <a:p>
          <a:r>
            <a:rPr lang="en-US" sz="1600" dirty="0"/>
            <a:t>LLM</a:t>
          </a:r>
          <a:r>
            <a:rPr lang="en-US" sz="1600" baseline="0" dirty="0"/>
            <a:t> attack types </a:t>
          </a:r>
          <a:endParaRPr lang="en-US" sz="1600" dirty="0"/>
        </a:p>
      </dgm:t>
    </dgm:pt>
    <dgm:pt modelId="{84ED6D74-C090-46E8-8947-89A6D1F5C9C1}" type="parTrans" cxnId="{DE12C92F-8C05-407F-A55C-FB849748FC03}">
      <dgm:prSet/>
      <dgm:spPr/>
      <dgm:t>
        <a:bodyPr/>
        <a:lstStyle/>
        <a:p>
          <a:endParaRPr lang="en-US" sz="1400"/>
        </a:p>
      </dgm:t>
    </dgm:pt>
    <dgm:pt modelId="{FD740441-F2C8-4FBA-9ABF-75BDC1FB4625}" type="sibTrans" cxnId="{DE12C92F-8C05-407F-A55C-FB849748FC03}">
      <dgm:prSet/>
      <dgm:spPr/>
      <dgm:t>
        <a:bodyPr/>
        <a:lstStyle/>
        <a:p>
          <a:endParaRPr lang="en-US" sz="1400"/>
        </a:p>
      </dgm:t>
    </dgm:pt>
    <dgm:pt modelId="{A9FAB759-AA5F-4F41-9A65-FB02FB6B73CE}">
      <dgm:prSet custT="1"/>
      <dgm:spPr/>
      <dgm:t>
        <a:bodyPr/>
        <a:lstStyle/>
        <a:p>
          <a:r>
            <a:rPr lang="en-US" sz="1400" dirty="0"/>
            <a:t>VERIS</a:t>
          </a:r>
          <a:r>
            <a:rPr lang="en-US" sz="1400" baseline="0" dirty="0"/>
            <a:t> Database </a:t>
          </a:r>
          <a:endParaRPr lang="en-US" sz="1400" dirty="0"/>
        </a:p>
      </dgm:t>
    </dgm:pt>
    <dgm:pt modelId="{521EAC97-FF05-4FFE-A22E-C9A10A249181}" type="parTrans" cxnId="{858EAA02-AF13-4FE9-922D-F9763BBEF465}">
      <dgm:prSet/>
      <dgm:spPr/>
      <dgm:t>
        <a:bodyPr/>
        <a:lstStyle/>
        <a:p>
          <a:endParaRPr lang="en-US" sz="1400"/>
        </a:p>
      </dgm:t>
    </dgm:pt>
    <dgm:pt modelId="{75BA4C3E-05FF-40B0-BF3F-4BC325FD7BD5}" type="sibTrans" cxnId="{858EAA02-AF13-4FE9-922D-F9763BBEF465}">
      <dgm:prSet/>
      <dgm:spPr/>
      <dgm:t>
        <a:bodyPr/>
        <a:lstStyle/>
        <a:p>
          <a:endParaRPr lang="en-US" sz="1400"/>
        </a:p>
      </dgm:t>
    </dgm:pt>
    <dgm:pt modelId="{73AC8C99-D646-460F-B96D-BC8DF061AA90}">
      <dgm:prSet custT="1"/>
      <dgm:spPr/>
      <dgm:t>
        <a:bodyPr/>
        <a:lstStyle/>
        <a:p>
          <a:r>
            <a:rPr lang="en-US" sz="1400" b="0" dirty="0"/>
            <a:t>Filter: </a:t>
          </a:r>
          <a:r>
            <a:rPr lang="en-US" sz="1400" b="0" baseline="0" dirty="0"/>
            <a:t>Attacks </a:t>
          </a:r>
        </a:p>
        <a:p>
          <a:r>
            <a:rPr lang="en-US" sz="1400" b="0" dirty="0"/>
            <a:t>Country: US</a:t>
          </a:r>
        </a:p>
        <a:p>
          <a:r>
            <a:rPr lang="en-US" sz="1400" b="0" dirty="0"/>
            <a:t>Period: 2020- present</a:t>
          </a:r>
        </a:p>
      </dgm:t>
    </dgm:pt>
    <dgm:pt modelId="{0D6CBCA9-F7DF-49FA-93D3-CB1065F15BCB}" type="parTrans" cxnId="{3C393D07-1C5E-484C-AF76-6BDACE3AEF4A}">
      <dgm:prSet/>
      <dgm:spPr/>
      <dgm:t>
        <a:bodyPr/>
        <a:lstStyle/>
        <a:p>
          <a:endParaRPr lang="en-US" sz="1400"/>
        </a:p>
      </dgm:t>
    </dgm:pt>
    <dgm:pt modelId="{16FEBBB8-84FB-4C4F-B955-6923E5279F45}" type="sibTrans" cxnId="{3C393D07-1C5E-484C-AF76-6BDACE3AEF4A}">
      <dgm:prSet/>
      <dgm:spPr/>
      <dgm:t>
        <a:bodyPr/>
        <a:lstStyle/>
        <a:p>
          <a:endParaRPr lang="en-US" sz="1400"/>
        </a:p>
      </dgm:t>
    </dgm:pt>
    <dgm:pt modelId="{5A8BAC38-5EA5-4BEE-A4FB-37E9B50CD15B}">
      <dgm:prSet custT="1"/>
      <dgm:spPr/>
      <dgm:t>
        <a:bodyPr/>
        <a:lstStyle/>
        <a:p>
          <a:r>
            <a:rPr lang="en-US" sz="1400" b="1" dirty="0"/>
            <a:t>MITRE ATLAS </a:t>
          </a:r>
          <a:r>
            <a:rPr lang="en-US" sz="1400" dirty="0"/>
            <a:t>(Adversarial Threat Landscape for Artificial-Intelligence Systems)</a:t>
          </a:r>
        </a:p>
      </dgm:t>
    </dgm:pt>
    <dgm:pt modelId="{48F8A174-3038-43F9-BF15-BDD6A284145E}" type="parTrans" cxnId="{D981BEFB-E408-4466-8585-6BB29CC56102}">
      <dgm:prSet/>
      <dgm:spPr/>
      <dgm:t>
        <a:bodyPr/>
        <a:lstStyle/>
        <a:p>
          <a:endParaRPr lang="en-US" sz="1400"/>
        </a:p>
      </dgm:t>
    </dgm:pt>
    <dgm:pt modelId="{741EFBE1-E9AB-4236-8324-99EB7CD9CC01}" type="sibTrans" cxnId="{D981BEFB-E408-4466-8585-6BB29CC56102}">
      <dgm:prSet/>
      <dgm:spPr/>
      <dgm:t>
        <a:bodyPr/>
        <a:lstStyle/>
        <a:p>
          <a:endParaRPr lang="en-US" sz="1400"/>
        </a:p>
      </dgm:t>
    </dgm:pt>
    <dgm:pt modelId="{613BF485-812B-46D7-A084-DE2346D45460}">
      <dgm:prSet phldrT="[Text]" custT="1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(Body)"/>
              <a:ea typeface="ＭＳ Ｐゴシック" charset="0"/>
            </a:rPr>
            <a:t>LLM Attack Techniques(Ind spec) via </a:t>
          </a:r>
          <a:r>
            <a:rPr kumimoji="0" lang="en-US" sz="14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(Body)"/>
              <a:ea typeface="ＭＳ Ｐゴシック" charset="0"/>
            </a:rPr>
            <a:t>Literature Survey</a:t>
          </a:r>
          <a:endParaRPr lang="en-US" sz="1400" dirty="0">
            <a:latin typeface="Aptos (Body)"/>
          </a:endParaRPr>
        </a:p>
      </dgm:t>
    </dgm:pt>
    <dgm:pt modelId="{11264335-9B1C-45CB-9837-DF6FEEACAEC2}" type="sibTrans" cxnId="{6E2552D8-177F-4D08-99E9-41ABB2750EC0}">
      <dgm:prSet/>
      <dgm:spPr/>
      <dgm:t>
        <a:bodyPr/>
        <a:lstStyle/>
        <a:p>
          <a:endParaRPr lang="en-US" sz="1400"/>
        </a:p>
      </dgm:t>
    </dgm:pt>
    <dgm:pt modelId="{2EF7B779-E563-45BC-828C-1D8CAA3DE7BB}" type="parTrans" cxnId="{6E2552D8-177F-4D08-99E9-41ABB2750EC0}">
      <dgm:prSet/>
      <dgm:spPr/>
      <dgm:t>
        <a:bodyPr/>
        <a:lstStyle/>
        <a:p>
          <a:endParaRPr lang="en-US" sz="1400"/>
        </a:p>
      </dgm:t>
    </dgm:pt>
    <dgm:pt modelId="{FD0CA2EF-0899-4052-9882-D9953BEC5279}" type="pres">
      <dgm:prSet presAssocID="{C4C60BC5-AEF4-4E09-AABB-C14B67E12B9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65273F-3EA7-4FEA-8CE2-82AF9477431B}" type="pres">
      <dgm:prSet presAssocID="{613BF485-812B-46D7-A084-DE2346D45460}" presName="hierRoot1" presStyleCnt="0"/>
      <dgm:spPr/>
    </dgm:pt>
    <dgm:pt modelId="{46B9A9DC-31A9-49C2-AEAB-4859F212A157}" type="pres">
      <dgm:prSet presAssocID="{613BF485-812B-46D7-A084-DE2346D45460}" presName="composite" presStyleCnt="0"/>
      <dgm:spPr/>
    </dgm:pt>
    <dgm:pt modelId="{546142AD-AD8F-4859-BC7E-3E09A863D631}" type="pres">
      <dgm:prSet presAssocID="{613BF485-812B-46D7-A084-DE2346D45460}" presName="background" presStyleLbl="node0" presStyleIdx="0" presStyleCnt="3"/>
      <dgm:spPr/>
    </dgm:pt>
    <dgm:pt modelId="{5CD6B128-2E96-4045-979D-0841979EEBA9}" type="pres">
      <dgm:prSet presAssocID="{613BF485-812B-46D7-A084-DE2346D45460}" presName="text" presStyleLbl="fgAcc0" presStyleIdx="0" presStyleCnt="3" custScaleX="89510" custScaleY="80960" custLinFactNeighborX="14529" custLinFactNeighborY="-71450">
        <dgm:presLayoutVars>
          <dgm:chPref val="3"/>
        </dgm:presLayoutVars>
      </dgm:prSet>
      <dgm:spPr/>
    </dgm:pt>
    <dgm:pt modelId="{E501B77A-FF4B-49BE-A097-6EFDC9B21A79}" type="pres">
      <dgm:prSet presAssocID="{613BF485-812B-46D7-A084-DE2346D45460}" presName="hierChild2" presStyleCnt="0"/>
      <dgm:spPr/>
    </dgm:pt>
    <dgm:pt modelId="{11DEF185-B72F-4F86-83D1-A88B2A8A646E}" type="pres">
      <dgm:prSet presAssocID="{84ED6D74-C090-46E8-8947-89A6D1F5C9C1}" presName="Name10" presStyleLbl="parChTrans1D2" presStyleIdx="0" presStyleCnt="1"/>
      <dgm:spPr/>
    </dgm:pt>
    <dgm:pt modelId="{5E0D472E-6F4D-4FFC-954C-6DC7C6BC1321}" type="pres">
      <dgm:prSet presAssocID="{EFD627A0-6266-4875-B99B-1A311CDAC010}" presName="hierRoot2" presStyleCnt="0"/>
      <dgm:spPr/>
    </dgm:pt>
    <dgm:pt modelId="{BEA29D53-46C1-4899-AF51-DC9F09AD0A3A}" type="pres">
      <dgm:prSet presAssocID="{EFD627A0-6266-4875-B99B-1A311CDAC010}" presName="composite2" presStyleCnt="0"/>
      <dgm:spPr/>
    </dgm:pt>
    <dgm:pt modelId="{B6CD1C28-6353-4314-BC66-FE27F34BE60C}" type="pres">
      <dgm:prSet presAssocID="{EFD627A0-6266-4875-B99B-1A311CDAC010}" presName="background2" presStyleLbl="node2" presStyleIdx="0" presStyleCnt="1"/>
      <dgm:spPr/>
    </dgm:pt>
    <dgm:pt modelId="{14BAF5E2-9AEF-4467-9C3C-A391D99A85EA}" type="pres">
      <dgm:prSet presAssocID="{EFD627A0-6266-4875-B99B-1A311CDAC010}" presName="text2" presStyleLbl="fgAcc2" presStyleIdx="0" presStyleCnt="1" custScaleX="73354" custScaleY="52148" custLinFactNeighborX="8795" custLinFactNeighborY="-52659">
        <dgm:presLayoutVars>
          <dgm:chPref val="3"/>
        </dgm:presLayoutVars>
      </dgm:prSet>
      <dgm:spPr/>
    </dgm:pt>
    <dgm:pt modelId="{689077C6-D81A-4A98-8894-B06C7ACA6779}" type="pres">
      <dgm:prSet presAssocID="{EFD627A0-6266-4875-B99B-1A311CDAC010}" presName="hierChild3" presStyleCnt="0"/>
      <dgm:spPr/>
    </dgm:pt>
    <dgm:pt modelId="{66A9C966-FE01-4236-9635-DA9E8B19BF54}" type="pres">
      <dgm:prSet presAssocID="{521EAC97-FF05-4FFE-A22E-C9A10A249181}" presName="Name17" presStyleLbl="parChTrans1D3" presStyleIdx="0" presStyleCnt="1"/>
      <dgm:spPr/>
    </dgm:pt>
    <dgm:pt modelId="{B2CCCAB1-D8A0-4206-9E8E-29D01E6F4F19}" type="pres">
      <dgm:prSet presAssocID="{A9FAB759-AA5F-4F41-9A65-FB02FB6B73CE}" presName="hierRoot3" presStyleCnt="0"/>
      <dgm:spPr/>
    </dgm:pt>
    <dgm:pt modelId="{C5EB0831-6C8D-4A03-91B0-68D38E34C334}" type="pres">
      <dgm:prSet presAssocID="{A9FAB759-AA5F-4F41-9A65-FB02FB6B73CE}" presName="composite3" presStyleCnt="0"/>
      <dgm:spPr/>
    </dgm:pt>
    <dgm:pt modelId="{9CD4B38D-656D-40DF-990C-08A343B8758F}" type="pres">
      <dgm:prSet presAssocID="{A9FAB759-AA5F-4F41-9A65-FB02FB6B73CE}" presName="background3" presStyleLbl="node3" presStyleIdx="0" presStyleCnt="1"/>
      <dgm:spPr/>
    </dgm:pt>
    <dgm:pt modelId="{7C6DE077-77AC-4F8B-8A95-5796BC04A0FC}" type="pres">
      <dgm:prSet presAssocID="{A9FAB759-AA5F-4F41-9A65-FB02FB6B73CE}" presName="text3" presStyleLbl="fgAcc3" presStyleIdx="0" presStyleCnt="1" custScaleX="65882" custScaleY="52914" custLinFactX="65047" custLinFactY="-58787" custLinFactNeighborX="100000" custLinFactNeighborY="-100000">
        <dgm:presLayoutVars>
          <dgm:chPref val="3"/>
        </dgm:presLayoutVars>
      </dgm:prSet>
      <dgm:spPr/>
    </dgm:pt>
    <dgm:pt modelId="{A2BB3B32-FBD4-4582-9511-CD2599545401}" type="pres">
      <dgm:prSet presAssocID="{A9FAB759-AA5F-4F41-9A65-FB02FB6B73CE}" presName="hierChild4" presStyleCnt="0"/>
      <dgm:spPr/>
    </dgm:pt>
    <dgm:pt modelId="{5E0C2EE9-301C-4983-B669-4BD1582EC159}" type="pres">
      <dgm:prSet presAssocID="{5A8BAC38-5EA5-4BEE-A4FB-37E9B50CD15B}" presName="hierRoot1" presStyleCnt="0"/>
      <dgm:spPr/>
    </dgm:pt>
    <dgm:pt modelId="{3660F775-AF81-4520-8C66-F94A391A4AEA}" type="pres">
      <dgm:prSet presAssocID="{5A8BAC38-5EA5-4BEE-A4FB-37E9B50CD15B}" presName="composite" presStyleCnt="0"/>
      <dgm:spPr/>
    </dgm:pt>
    <dgm:pt modelId="{5AAAA86F-196F-4BC6-97B8-17F9E282603B}" type="pres">
      <dgm:prSet presAssocID="{5A8BAC38-5EA5-4BEE-A4FB-37E9B50CD15B}" presName="background" presStyleLbl="node0" presStyleIdx="1" presStyleCnt="3"/>
      <dgm:spPr>
        <a:solidFill>
          <a:schemeClr val="accent1"/>
        </a:solidFill>
      </dgm:spPr>
    </dgm:pt>
    <dgm:pt modelId="{B99E3389-6382-4C16-B870-B979465FAB1E}" type="pres">
      <dgm:prSet presAssocID="{5A8BAC38-5EA5-4BEE-A4FB-37E9B50CD15B}" presName="text" presStyleLbl="fgAcc0" presStyleIdx="1" presStyleCnt="3" custScaleX="93886" custScaleY="81019" custLinFactNeighborX="35613" custLinFactNeighborY="-70257">
        <dgm:presLayoutVars>
          <dgm:chPref val="3"/>
        </dgm:presLayoutVars>
      </dgm:prSet>
      <dgm:spPr/>
    </dgm:pt>
    <dgm:pt modelId="{56BEC55F-87EE-4E23-B6A1-E4D0048A8DD5}" type="pres">
      <dgm:prSet presAssocID="{5A8BAC38-5EA5-4BEE-A4FB-37E9B50CD15B}" presName="hierChild2" presStyleCnt="0"/>
      <dgm:spPr/>
    </dgm:pt>
    <dgm:pt modelId="{365F8718-634F-4D44-92B5-E51D0B6DA076}" type="pres">
      <dgm:prSet presAssocID="{73AC8C99-D646-460F-B96D-BC8DF061AA90}" presName="hierRoot1" presStyleCnt="0"/>
      <dgm:spPr/>
    </dgm:pt>
    <dgm:pt modelId="{442C4AE9-B598-4FB0-A050-C3BA898148AE}" type="pres">
      <dgm:prSet presAssocID="{73AC8C99-D646-460F-B96D-BC8DF061AA90}" presName="composite" presStyleCnt="0"/>
      <dgm:spPr/>
    </dgm:pt>
    <dgm:pt modelId="{07A6DE17-296F-49F8-9BD9-A43770D4EA96}" type="pres">
      <dgm:prSet presAssocID="{73AC8C99-D646-460F-B96D-BC8DF061AA90}" presName="background" presStyleLbl="node0" presStyleIdx="2" presStyleCnt="3"/>
      <dgm:spPr>
        <a:solidFill>
          <a:schemeClr val="accent1"/>
        </a:solidFill>
      </dgm:spPr>
    </dgm:pt>
    <dgm:pt modelId="{5623F2B3-9F03-46B2-9FC2-AA5327FDB5AE}" type="pres">
      <dgm:prSet presAssocID="{73AC8C99-D646-460F-B96D-BC8DF061AA90}" presName="text" presStyleLbl="fgAcc0" presStyleIdx="2" presStyleCnt="3" custScaleX="96511" custScaleY="78650" custLinFactY="61555" custLinFactNeighborX="-57032" custLinFactNeighborY="100000">
        <dgm:presLayoutVars>
          <dgm:chPref val="3"/>
        </dgm:presLayoutVars>
      </dgm:prSet>
      <dgm:spPr/>
    </dgm:pt>
    <dgm:pt modelId="{30A7A59D-31AE-4332-A9A2-74DCB004A504}" type="pres">
      <dgm:prSet presAssocID="{73AC8C99-D646-460F-B96D-BC8DF061AA90}" presName="hierChild2" presStyleCnt="0"/>
      <dgm:spPr/>
    </dgm:pt>
  </dgm:ptLst>
  <dgm:cxnLst>
    <dgm:cxn modelId="{858EAA02-AF13-4FE9-922D-F9763BBEF465}" srcId="{EFD627A0-6266-4875-B99B-1A311CDAC010}" destId="{A9FAB759-AA5F-4F41-9A65-FB02FB6B73CE}" srcOrd="0" destOrd="0" parTransId="{521EAC97-FF05-4FFE-A22E-C9A10A249181}" sibTransId="{75BA4C3E-05FF-40B0-BF3F-4BC325FD7BD5}"/>
    <dgm:cxn modelId="{3C393D07-1C5E-484C-AF76-6BDACE3AEF4A}" srcId="{C4C60BC5-AEF4-4E09-AABB-C14B67E12B93}" destId="{73AC8C99-D646-460F-B96D-BC8DF061AA90}" srcOrd="2" destOrd="0" parTransId="{0D6CBCA9-F7DF-49FA-93D3-CB1065F15BCB}" sibTransId="{16FEBBB8-84FB-4C4F-B955-6923E5279F45}"/>
    <dgm:cxn modelId="{E833B111-A104-4F32-95AD-CB75D637FD8B}" type="presOf" srcId="{84ED6D74-C090-46E8-8947-89A6D1F5C9C1}" destId="{11DEF185-B72F-4F86-83D1-A88B2A8A646E}" srcOrd="0" destOrd="0" presId="urn:microsoft.com/office/officeart/2005/8/layout/hierarchy1"/>
    <dgm:cxn modelId="{DE12C92F-8C05-407F-A55C-FB849748FC03}" srcId="{613BF485-812B-46D7-A084-DE2346D45460}" destId="{EFD627A0-6266-4875-B99B-1A311CDAC010}" srcOrd="0" destOrd="0" parTransId="{84ED6D74-C090-46E8-8947-89A6D1F5C9C1}" sibTransId="{FD740441-F2C8-4FBA-9ABF-75BDC1FB4625}"/>
    <dgm:cxn modelId="{10E07D55-EE65-4EF6-AA29-55C88D1ED02F}" type="presOf" srcId="{73AC8C99-D646-460F-B96D-BC8DF061AA90}" destId="{5623F2B3-9F03-46B2-9FC2-AA5327FDB5AE}" srcOrd="0" destOrd="0" presId="urn:microsoft.com/office/officeart/2005/8/layout/hierarchy1"/>
    <dgm:cxn modelId="{C1D03D7A-4693-4869-970D-DC30D8457D9D}" type="presOf" srcId="{613BF485-812B-46D7-A084-DE2346D45460}" destId="{5CD6B128-2E96-4045-979D-0841979EEBA9}" srcOrd="0" destOrd="0" presId="urn:microsoft.com/office/officeart/2005/8/layout/hierarchy1"/>
    <dgm:cxn modelId="{1D43AC8B-7FB6-45A9-901D-B7ABC350B7B9}" type="presOf" srcId="{A9FAB759-AA5F-4F41-9A65-FB02FB6B73CE}" destId="{7C6DE077-77AC-4F8B-8A95-5796BC04A0FC}" srcOrd="0" destOrd="0" presId="urn:microsoft.com/office/officeart/2005/8/layout/hierarchy1"/>
    <dgm:cxn modelId="{43BE8291-0EA8-424A-A46F-6AFBFA4CF9ED}" type="presOf" srcId="{521EAC97-FF05-4FFE-A22E-C9A10A249181}" destId="{66A9C966-FE01-4236-9635-DA9E8B19BF54}" srcOrd="0" destOrd="0" presId="urn:microsoft.com/office/officeart/2005/8/layout/hierarchy1"/>
    <dgm:cxn modelId="{E65304B6-0507-493C-865C-D7E7C530BFE4}" type="presOf" srcId="{C4C60BC5-AEF4-4E09-AABB-C14B67E12B93}" destId="{FD0CA2EF-0899-4052-9882-D9953BEC5279}" srcOrd="0" destOrd="0" presId="urn:microsoft.com/office/officeart/2005/8/layout/hierarchy1"/>
    <dgm:cxn modelId="{E30120C5-8D91-4E88-B9D1-D6157849CC25}" type="presOf" srcId="{5A8BAC38-5EA5-4BEE-A4FB-37E9B50CD15B}" destId="{B99E3389-6382-4C16-B870-B979465FAB1E}" srcOrd="0" destOrd="0" presId="urn:microsoft.com/office/officeart/2005/8/layout/hierarchy1"/>
    <dgm:cxn modelId="{6E2552D8-177F-4D08-99E9-41ABB2750EC0}" srcId="{C4C60BC5-AEF4-4E09-AABB-C14B67E12B93}" destId="{613BF485-812B-46D7-A084-DE2346D45460}" srcOrd="0" destOrd="0" parTransId="{2EF7B779-E563-45BC-828C-1D8CAA3DE7BB}" sibTransId="{11264335-9B1C-45CB-9837-DF6FEEACAEC2}"/>
    <dgm:cxn modelId="{D981BEFB-E408-4466-8585-6BB29CC56102}" srcId="{C4C60BC5-AEF4-4E09-AABB-C14B67E12B93}" destId="{5A8BAC38-5EA5-4BEE-A4FB-37E9B50CD15B}" srcOrd="1" destOrd="0" parTransId="{48F8A174-3038-43F9-BF15-BDD6A284145E}" sibTransId="{741EFBE1-E9AB-4236-8324-99EB7CD9CC01}"/>
    <dgm:cxn modelId="{A3DAA7FC-D3FD-418C-A6D5-0AF36C0A04C4}" type="presOf" srcId="{EFD627A0-6266-4875-B99B-1A311CDAC010}" destId="{14BAF5E2-9AEF-4467-9C3C-A391D99A85EA}" srcOrd="0" destOrd="0" presId="urn:microsoft.com/office/officeart/2005/8/layout/hierarchy1"/>
    <dgm:cxn modelId="{1E796818-5AF8-4FA8-AC9D-7EEC91074D23}" type="presParOf" srcId="{FD0CA2EF-0899-4052-9882-D9953BEC5279}" destId="{B865273F-3EA7-4FEA-8CE2-82AF9477431B}" srcOrd="0" destOrd="0" presId="urn:microsoft.com/office/officeart/2005/8/layout/hierarchy1"/>
    <dgm:cxn modelId="{150C858A-94B4-4CDD-9981-0664A3115FBC}" type="presParOf" srcId="{B865273F-3EA7-4FEA-8CE2-82AF9477431B}" destId="{46B9A9DC-31A9-49C2-AEAB-4859F212A157}" srcOrd="0" destOrd="0" presId="urn:microsoft.com/office/officeart/2005/8/layout/hierarchy1"/>
    <dgm:cxn modelId="{26CF09BA-AB9B-4FBB-99AD-E6DDBA369A1D}" type="presParOf" srcId="{46B9A9DC-31A9-49C2-AEAB-4859F212A157}" destId="{546142AD-AD8F-4859-BC7E-3E09A863D631}" srcOrd="0" destOrd="0" presId="urn:microsoft.com/office/officeart/2005/8/layout/hierarchy1"/>
    <dgm:cxn modelId="{FFD3E29F-02DB-4E00-9FA1-835136C0FC67}" type="presParOf" srcId="{46B9A9DC-31A9-49C2-AEAB-4859F212A157}" destId="{5CD6B128-2E96-4045-979D-0841979EEBA9}" srcOrd="1" destOrd="0" presId="urn:microsoft.com/office/officeart/2005/8/layout/hierarchy1"/>
    <dgm:cxn modelId="{7AA865B3-C95C-40BF-B508-3C1620168247}" type="presParOf" srcId="{B865273F-3EA7-4FEA-8CE2-82AF9477431B}" destId="{E501B77A-FF4B-49BE-A097-6EFDC9B21A79}" srcOrd="1" destOrd="0" presId="urn:microsoft.com/office/officeart/2005/8/layout/hierarchy1"/>
    <dgm:cxn modelId="{4CE7BC63-ECFD-4517-8B6D-DCD4AD2F9E40}" type="presParOf" srcId="{E501B77A-FF4B-49BE-A097-6EFDC9B21A79}" destId="{11DEF185-B72F-4F86-83D1-A88B2A8A646E}" srcOrd="0" destOrd="0" presId="urn:microsoft.com/office/officeart/2005/8/layout/hierarchy1"/>
    <dgm:cxn modelId="{01390520-CEDF-4729-A72F-CBC414B0B4A3}" type="presParOf" srcId="{E501B77A-FF4B-49BE-A097-6EFDC9B21A79}" destId="{5E0D472E-6F4D-4FFC-954C-6DC7C6BC1321}" srcOrd="1" destOrd="0" presId="urn:microsoft.com/office/officeart/2005/8/layout/hierarchy1"/>
    <dgm:cxn modelId="{3BA2CDB5-191D-4FFB-882A-CAC6DABB7508}" type="presParOf" srcId="{5E0D472E-6F4D-4FFC-954C-6DC7C6BC1321}" destId="{BEA29D53-46C1-4899-AF51-DC9F09AD0A3A}" srcOrd="0" destOrd="0" presId="urn:microsoft.com/office/officeart/2005/8/layout/hierarchy1"/>
    <dgm:cxn modelId="{12BB91F5-EB34-4DC8-A9EC-7CCB34D141E0}" type="presParOf" srcId="{BEA29D53-46C1-4899-AF51-DC9F09AD0A3A}" destId="{B6CD1C28-6353-4314-BC66-FE27F34BE60C}" srcOrd="0" destOrd="0" presId="urn:microsoft.com/office/officeart/2005/8/layout/hierarchy1"/>
    <dgm:cxn modelId="{02C3C1E7-9DC5-41C1-845D-261BFDFCD48F}" type="presParOf" srcId="{BEA29D53-46C1-4899-AF51-DC9F09AD0A3A}" destId="{14BAF5E2-9AEF-4467-9C3C-A391D99A85EA}" srcOrd="1" destOrd="0" presId="urn:microsoft.com/office/officeart/2005/8/layout/hierarchy1"/>
    <dgm:cxn modelId="{B9C47508-7906-4CCF-ACEA-D0E9E2A9050C}" type="presParOf" srcId="{5E0D472E-6F4D-4FFC-954C-6DC7C6BC1321}" destId="{689077C6-D81A-4A98-8894-B06C7ACA6779}" srcOrd="1" destOrd="0" presId="urn:microsoft.com/office/officeart/2005/8/layout/hierarchy1"/>
    <dgm:cxn modelId="{D27EB917-3C73-411A-B491-C37253682618}" type="presParOf" srcId="{689077C6-D81A-4A98-8894-B06C7ACA6779}" destId="{66A9C966-FE01-4236-9635-DA9E8B19BF54}" srcOrd="0" destOrd="0" presId="urn:microsoft.com/office/officeart/2005/8/layout/hierarchy1"/>
    <dgm:cxn modelId="{A5909FCF-15AB-4E38-9113-C1B4C38FB55F}" type="presParOf" srcId="{689077C6-D81A-4A98-8894-B06C7ACA6779}" destId="{B2CCCAB1-D8A0-4206-9E8E-29D01E6F4F19}" srcOrd="1" destOrd="0" presId="urn:microsoft.com/office/officeart/2005/8/layout/hierarchy1"/>
    <dgm:cxn modelId="{618AF704-7394-4091-B538-8DF25F8D966B}" type="presParOf" srcId="{B2CCCAB1-D8A0-4206-9E8E-29D01E6F4F19}" destId="{C5EB0831-6C8D-4A03-91B0-68D38E34C334}" srcOrd="0" destOrd="0" presId="urn:microsoft.com/office/officeart/2005/8/layout/hierarchy1"/>
    <dgm:cxn modelId="{ADF7230A-A68A-419B-A1BE-2C84AB9F03F5}" type="presParOf" srcId="{C5EB0831-6C8D-4A03-91B0-68D38E34C334}" destId="{9CD4B38D-656D-40DF-990C-08A343B8758F}" srcOrd="0" destOrd="0" presId="urn:microsoft.com/office/officeart/2005/8/layout/hierarchy1"/>
    <dgm:cxn modelId="{7B1E7A0B-1F2F-49F4-B509-9AA24C14ED29}" type="presParOf" srcId="{C5EB0831-6C8D-4A03-91B0-68D38E34C334}" destId="{7C6DE077-77AC-4F8B-8A95-5796BC04A0FC}" srcOrd="1" destOrd="0" presId="urn:microsoft.com/office/officeart/2005/8/layout/hierarchy1"/>
    <dgm:cxn modelId="{CEB46992-06B8-4946-BF74-E7FC233542F7}" type="presParOf" srcId="{B2CCCAB1-D8A0-4206-9E8E-29D01E6F4F19}" destId="{A2BB3B32-FBD4-4582-9511-CD2599545401}" srcOrd="1" destOrd="0" presId="urn:microsoft.com/office/officeart/2005/8/layout/hierarchy1"/>
    <dgm:cxn modelId="{7FC143C4-CCD2-49D9-93CD-6D440B8292C1}" type="presParOf" srcId="{FD0CA2EF-0899-4052-9882-D9953BEC5279}" destId="{5E0C2EE9-301C-4983-B669-4BD1582EC159}" srcOrd="1" destOrd="0" presId="urn:microsoft.com/office/officeart/2005/8/layout/hierarchy1"/>
    <dgm:cxn modelId="{CB05DA37-B362-4913-8F52-E822FBFA3DDA}" type="presParOf" srcId="{5E0C2EE9-301C-4983-B669-4BD1582EC159}" destId="{3660F775-AF81-4520-8C66-F94A391A4AEA}" srcOrd="0" destOrd="0" presId="urn:microsoft.com/office/officeart/2005/8/layout/hierarchy1"/>
    <dgm:cxn modelId="{FD9A3618-92A7-464B-A59F-4714BBB32B7B}" type="presParOf" srcId="{3660F775-AF81-4520-8C66-F94A391A4AEA}" destId="{5AAAA86F-196F-4BC6-97B8-17F9E282603B}" srcOrd="0" destOrd="0" presId="urn:microsoft.com/office/officeart/2005/8/layout/hierarchy1"/>
    <dgm:cxn modelId="{24FDC409-F297-498B-A7F1-63DB66B00F25}" type="presParOf" srcId="{3660F775-AF81-4520-8C66-F94A391A4AEA}" destId="{B99E3389-6382-4C16-B870-B979465FAB1E}" srcOrd="1" destOrd="0" presId="urn:microsoft.com/office/officeart/2005/8/layout/hierarchy1"/>
    <dgm:cxn modelId="{43A6A179-2A92-4D26-8E85-D87C427C7069}" type="presParOf" srcId="{5E0C2EE9-301C-4983-B669-4BD1582EC159}" destId="{56BEC55F-87EE-4E23-B6A1-E4D0048A8DD5}" srcOrd="1" destOrd="0" presId="urn:microsoft.com/office/officeart/2005/8/layout/hierarchy1"/>
    <dgm:cxn modelId="{68D108FD-0B75-462C-BA33-665FD39BBBE3}" type="presParOf" srcId="{FD0CA2EF-0899-4052-9882-D9953BEC5279}" destId="{365F8718-634F-4D44-92B5-E51D0B6DA076}" srcOrd="2" destOrd="0" presId="urn:microsoft.com/office/officeart/2005/8/layout/hierarchy1"/>
    <dgm:cxn modelId="{A460FF3F-CFFA-44A8-AD50-19E3398AB250}" type="presParOf" srcId="{365F8718-634F-4D44-92B5-E51D0B6DA076}" destId="{442C4AE9-B598-4FB0-A050-C3BA898148AE}" srcOrd="0" destOrd="0" presId="urn:microsoft.com/office/officeart/2005/8/layout/hierarchy1"/>
    <dgm:cxn modelId="{BF4EEF76-FA00-4963-89D3-F4EE16A6E3E7}" type="presParOf" srcId="{442C4AE9-B598-4FB0-A050-C3BA898148AE}" destId="{07A6DE17-296F-49F8-9BD9-A43770D4EA96}" srcOrd="0" destOrd="0" presId="urn:microsoft.com/office/officeart/2005/8/layout/hierarchy1"/>
    <dgm:cxn modelId="{CA83BF38-08D4-4C72-9363-66F2CC0EC8E2}" type="presParOf" srcId="{442C4AE9-B598-4FB0-A050-C3BA898148AE}" destId="{5623F2B3-9F03-46B2-9FC2-AA5327FDB5AE}" srcOrd="1" destOrd="0" presId="urn:microsoft.com/office/officeart/2005/8/layout/hierarchy1"/>
    <dgm:cxn modelId="{3A733AC5-275D-42B9-B03F-CF4C7F595126}" type="presParOf" srcId="{365F8718-634F-4D44-92B5-E51D0B6DA076}" destId="{30A7A59D-31AE-4332-A9A2-74DCB004A504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9C966-FE01-4236-9635-DA9E8B19BF54}">
      <dsp:nvSpPr>
        <dsp:cNvPr id="0" name=""/>
        <dsp:cNvSpPr/>
      </dsp:nvSpPr>
      <dsp:spPr>
        <a:xfrm>
          <a:off x="1068458" y="2220000"/>
          <a:ext cx="3112826" cy="763164"/>
        </a:xfrm>
        <a:custGeom>
          <a:avLst/>
          <a:gdLst/>
          <a:ahLst/>
          <a:cxnLst/>
          <a:rect l="0" t="0" r="0" b="0"/>
          <a:pathLst>
            <a:path>
              <a:moveTo>
                <a:pt x="0" y="763164"/>
              </a:moveTo>
              <a:lnTo>
                <a:pt x="3112826" y="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EF185-B72F-4F86-83D1-A88B2A8A646E}">
      <dsp:nvSpPr>
        <dsp:cNvPr id="0" name=""/>
        <dsp:cNvSpPr/>
      </dsp:nvSpPr>
      <dsp:spPr>
        <a:xfrm>
          <a:off x="1068458" y="1506367"/>
          <a:ext cx="114231" cy="817106"/>
        </a:xfrm>
        <a:custGeom>
          <a:avLst/>
          <a:gdLst/>
          <a:ahLst/>
          <a:cxnLst/>
          <a:rect l="0" t="0" r="0" b="0"/>
          <a:pathLst>
            <a:path>
              <a:moveTo>
                <a:pt x="114231" y="0"/>
              </a:moveTo>
              <a:lnTo>
                <a:pt x="114231" y="632552"/>
              </a:lnTo>
              <a:lnTo>
                <a:pt x="0" y="632552"/>
              </a:lnTo>
              <a:lnTo>
                <a:pt x="0" y="81710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142AD-AD8F-4859-BC7E-3E09A863D631}">
      <dsp:nvSpPr>
        <dsp:cNvPr id="0" name=""/>
        <dsp:cNvSpPr/>
      </dsp:nvSpPr>
      <dsp:spPr>
        <a:xfrm>
          <a:off x="291088" y="482193"/>
          <a:ext cx="1783203" cy="1024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6B128-2E96-4045-979D-0841979EEBA9}">
      <dsp:nvSpPr>
        <dsp:cNvPr id="0" name=""/>
        <dsp:cNvSpPr/>
      </dsp:nvSpPr>
      <dsp:spPr>
        <a:xfrm>
          <a:off x="512442" y="692479"/>
          <a:ext cx="1783203" cy="1024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(Body)"/>
              <a:ea typeface="ＭＳ Ｐゴシック" charset="0"/>
            </a:rPr>
            <a:t>LLM Attack Techniques(Ind spec) via </a:t>
          </a:r>
          <a:r>
            <a: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(Body)"/>
              <a:ea typeface="ＭＳ Ｐゴシック" charset="0"/>
            </a:rPr>
            <a:t>Literature Survey</a:t>
          </a:r>
          <a:endParaRPr lang="en-US" sz="1400" kern="1200" dirty="0">
            <a:latin typeface="Aptos (Body)"/>
          </a:endParaRPr>
        </a:p>
      </dsp:txBody>
      <dsp:txXfrm>
        <a:off x="542439" y="722476"/>
        <a:ext cx="1723209" cy="964179"/>
      </dsp:txXfrm>
    </dsp:sp>
    <dsp:sp modelId="{B6CD1C28-6353-4314-BC66-FE27F34BE60C}">
      <dsp:nvSpPr>
        <dsp:cNvPr id="0" name=""/>
        <dsp:cNvSpPr/>
      </dsp:nvSpPr>
      <dsp:spPr>
        <a:xfrm>
          <a:off x="337785" y="2323473"/>
          <a:ext cx="1461346" cy="6596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AF5E2-9AEF-4467-9C3C-A391D99A85EA}">
      <dsp:nvSpPr>
        <dsp:cNvPr id="0" name=""/>
        <dsp:cNvSpPr/>
      </dsp:nvSpPr>
      <dsp:spPr>
        <a:xfrm>
          <a:off x="559139" y="2533759"/>
          <a:ext cx="1461346" cy="6596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LLM</a:t>
          </a:r>
          <a:r>
            <a:rPr lang="en-US" sz="1600" kern="1200" baseline="0" dirty="0"/>
            <a:t> attack types </a:t>
          </a:r>
          <a:endParaRPr lang="en-US" sz="1600" kern="1200" dirty="0"/>
        </a:p>
      </dsp:txBody>
      <dsp:txXfrm>
        <a:off x="578461" y="2553081"/>
        <a:ext cx="1422702" cy="621047"/>
      </dsp:txXfrm>
    </dsp:sp>
    <dsp:sp modelId="{9CD4B38D-656D-40DF-990C-08A343B8758F}">
      <dsp:nvSpPr>
        <dsp:cNvPr id="0" name=""/>
        <dsp:cNvSpPr/>
      </dsp:nvSpPr>
      <dsp:spPr>
        <a:xfrm>
          <a:off x="3525040" y="2220000"/>
          <a:ext cx="1312490" cy="669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DE077-77AC-4F8B-8A95-5796BC04A0FC}">
      <dsp:nvSpPr>
        <dsp:cNvPr id="0" name=""/>
        <dsp:cNvSpPr/>
      </dsp:nvSpPr>
      <dsp:spPr>
        <a:xfrm>
          <a:off x="3746394" y="2430286"/>
          <a:ext cx="1312490" cy="6693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VERIS</a:t>
          </a:r>
          <a:r>
            <a:rPr lang="en-US" sz="1400" kern="1200" baseline="0" dirty="0"/>
            <a:t> Database </a:t>
          </a:r>
          <a:endParaRPr lang="en-US" sz="1400" kern="1200" dirty="0"/>
        </a:p>
      </dsp:txBody>
      <dsp:txXfrm>
        <a:off x="3766000" y="2449892"/>
        <a:ext cx="1273278" cy="630169"/>
      </dsp:txXfrm>
    </dsp:sp>
    <dsp:sp modelId="{5AAAA86F-196F-4BC6-97B8-17F9E282603B}">
      <dsp:nvSpPr>
        <dsp:cNvPr id="0" name=""/>
        <dsp:cNvSpPr/>
      </dsp:nvSpPr>
      <dsp:spPr>
        <a:xfrm>
          <a:off x="2937031" y="497285"/>
          <a:ext cx="1870381" cy="1024919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E3389-6382-4C16-B870-B979465FAB1E}">
      <dsp:nvSpPr>
        <dsp:cNvPr id="0" name=""/>
        <dsp:cNvSpPr/>
      </dsp:nvSpPr>
      <dsp:spPr>
        <a:xfrm>
          <a:off x="3158385" y="707571"/>
          <a:ext cx="1870381" cy="1024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MITRE ATLAS </a:t>
          </a:r>
          <a:r>
            <a:rPr lang="en-US" sz="1400" kern="1200" dirty="0"/>
            <a:t>(Adversarial Threat Landscape for Artificial-Intelligence Systems)</a:t>
          </a:r>
        </a:p>
      </dsp:txBody>
      <dsp:txXfrm>
        <a:off x="3188404" y="737590"/>
        <a:ext cx="1810343" cy="964881"/>
      </dsp:txXfrm>
    </dsp:sp>
    <dsp:sp modelId="{07A6DE17-296F-49F8-9BD9-A43770D4EA96}">
      <dsp:nvSpPr>
        <dsp:cNvPr id="0" name=""/>
        <dsp:cNvSpPr/>
      </dsp:nvSpPr>
      <dsp:spPr>
        <a:xfrm>
          <a:off x="3404462" y="3429792"/>
          <a:ext cx="1922676" cy="994951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3F2B3-9F03-46B2-9FC2-AA5327FDB5AE}">
      <dsp:nvSpPr>
        <dsp:cNvPr id="0" name=""/>
        <dsp:cNvSpPr/>
      </dsp:nvSpPr>
      <dsp:spPr>
        <a:xfrm>
          <a:off x="3625816" y="3640078"/>
          <a:ext cx="1922676" cy="9949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Filter: </a:t>
          </a:r>
          <a:r>
            <a:rPr lang="en-US" sz="1400" b="0" kern="1200" baseline="0" dirty="0"/>
            <a:t>Attacks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Country: US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Period: 2020- present</a:t>
          </a:r>
        </a:p>
      </dsp:txBody>
      <dsp:txXfrm>
        <a:off x="3654957" y="3669219"/>
        <a:ext cx="1864394" cy="936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3B9F0CED-7E24-BF4C-9217-89A85EA4613D}" type="datetimeFigureOut">
              <a:rPr lang="en-US"/>
              <a:pPr>
                <a:defRPr/>
              </a:pPr>
              <a:t>5/2/2024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02E9CC9B-1844-7749-A6D1-3AF634BC8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4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3T21:22:35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9454 4904 1791 0 0,'6'0'480'0'0,"1"0"-480"0"0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3T21:13:04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16269 2863 1055 0 0,'-6'-5'128'0'0,"-1"-2"-128"0"0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3T21:13:04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17709 1799 767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3T21:13:04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17780 3069 4575 0 0,'0'11'1536'0'0,"0"10"-1920"0"0,0 0 384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8A491313-BF83-BC4F-87DA-A29417CF61EE}" type="datetimeFigureOut">
              <a:rPr lang="en-US"/>
              <a:pPr>
                <a:defRPr/>
              </a:pPr>
              <a:t>5/2/2024</a:t>
            </a:fld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42310910-2610-F946-B908-1B939B60B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8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https://elcosh.org/document/1648/d000560/preventing-muskuloskeletal-disorders-in-construction-workers.html</a:t>
            </a:r>
          </a:p>
          <a:p>
            <a:endParaRPr lang="en-US" dirty="0"/>
          </a:p>
          <a:p>
            <a:r>
              <a:rPr lang="en-US" dirty="0"/>
              <a:t>https://www.predi</a:t>
            </a:r>
          </a:p>
          <a:p>
            <a:endParaRPr lang="en-US" dirty="0"/>
          </a:p>
          <a:p>
            <a:r>
              <a:rPr lang="en-US" dirty="0"/>
              <a:t>https://injuryfacts.nsc.org/work/costs/work-injury-costs/ctivesafety.com/blog/10-tips-to-manage-workplace-fatigue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8F20B1-9F8A-48B6-910E-620224EEA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167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51BA40-3806-444D-9888-FAD548C3D0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554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51BA40-3806-444D-9888-FAD548C3D0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026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DCA8-1571-4553-917D-FD704844DB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81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DCA8-1571-4553-917D-FD704844DB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56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[ Risk Framework] Actor type :External , Asset type : Web application and Databases, Attributes type: integrity hampered by software installation / personal data, Impact type :Damaging.</a:t>
            </a:r>
          </a:p>
          <a:p>
            <a:r>
              <a:rPr lang="en-US">
                <a:ea typeface="Calibri"/>
                <a:cs typeface="Calibri"/>
              </a:rPr>
              <a:t>[Vulnerable </a:t>
            </a:r>
            <a:r>
              <a:rPr lang="en-US" dirty="0">
                <a:ea typeface="Calibri"/>
                <a:cs typeface="Calibri"/>
              </a:rPr>
              <a:t>Industries</a:t>
            </a:r>
            <a:r>
              <a:rPr lang="en-US">
                <a:ea typeface="Calibri"/>
                <a:cs typeface="Calibri"/>
              </a:rPr>
              <a:t>]: Education and Finance . CA,TX, and NY for overall LLM attacks.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10910-2610-F946-B908-1B939B60B29B}" type="slidenum">
              <a:rPr lang="en-US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2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10910-2610-F946-B908-1B939B60B29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1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10910-2610-F946-B908-1B939B60B2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55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10910-2610-F946-B908-1B939B60B2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26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10910-2610-F946-B908-1B939B60B2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17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10910-2610-F946-B908-1B939B60B2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61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6760-3726-4AA1-8362-B471460F86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314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6760-3726-4AA1-8362-B471460F86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711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6760-3726-4AA1-8362-B471460F86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41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9" b="29773"/>
          <a:stretch/>
        </p:blipFill>
        <p:spPr>
          <a:xfrm>
            <a:off x="0" y="0"/>
            <a:ext cx="12192000" cy="4648200"/>
          </a:xfrm>
          <a:prstGeom prst="rect">
            <a:avLst/>
          </a:prstGeom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tx1">
              <a:alpha val="66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11430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24400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395A22-D4AB-46B0-8C1B-450A5E2AA2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07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63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9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5" b="34357"/>
          <a:stretch/>
        </p:blipFill>
        <p:spPr bwMode="auto">
          <a:xfrm>
            <a:off x="0" y="308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9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0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7" b="21487"/>
          <a:stretch/>
        </p:blipFill>
        <p:spPr bwMode="auto">
          <a:xfrm>
            <a:off x="0" y="308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1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/>
          </p:nvPr>
        </p:nvSpPr>
        <p:spPr>
          <a:xfrm>
            <a:off x="414528" y="3810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/>
          </p:nvPr>
        </p:nvSpPr>
        <p:spPr>
          <a:xfrm>
            <a:off x="406400" y="838200"/>
            <a:ext cx="98552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/>
          </p:nvPr>
        </p:nvSpPr>
        <p:spPr>
          <a:xfrm>
            <a:off x="414528" y="12954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/>
          </p:nvPr>
        </p:nvSpPr>
        <p:spPr>
          <a:xfrm>
            <a:off x="414528" y="17526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/>
          </p:nvPr>
        </p:nvSpPr>
        <p:spPr>
          <a:xfrm>
            <a:off x="414528" y="22098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/>
          </p:nvPr>
        </p:nvSpPr>
        <p:spPr>
          <a:xfrm>
            <a:off x="414528" y="26670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/>
          </p:nvPr>
        </p:nvSpPr>
        <p:spPr>
          <a:xfrm>
            <a:off x="414528" y="31242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/>
          </p:nvPr>
        </p:nvSpPr>
        <p:spPr>
          <a:xfrm>
            <a:off x="414528" y="35814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/>
          </p:nvPr>
        </p:nvSpPr>
        <p:spPr>
          <a:xfrm>
            <a:off x="414528" y="40386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/>
          </p:nvPr>
        </p:nvSpPr>
        <p:spPr>
          <a:xfrm>
            <a:off x="414528" y="44958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/>
          </p:nvPr>
        </p:nvSpPr>
        <p:spPr>
          <a:xfrm>
            <a:off x="414528" y="49530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/>
          </p:nvPr>
        </p:nvSpPr>
        <p:spPr>
          <a:xfrm>
            <a:off x="414528" y="54102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/>
          </p:nvPr>
        </p:nvSpPr>
        <p:spPr>
          <a:xfrm>
            <a:off x="10261600" y="3810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05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/>
          </p:nvPr>
        </p:nvSpPr>
        <p:spPr>
          <a:xfrm>
            <a:off x="10261600" y="8382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/>
          </p:nvPr>
        </p:nvSpPr>
        <p:spPr>
          <a:xfrm>
            <a:off x="10261600" y="12954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/>
          </p:nvPr>
        </p:nvSpPr>
        <p:spPr>
          <a:xfrm>
            <a:off x="10261600" y="17526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endParaRPr lang="en-US" dirty="0"/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/>
          </p:nvPr>
        </p:nvSpPr>
        <p:spPr>
          <a:xfrm>
            <a:off x="10261600" y="22098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/>
          </p:nvPr>
        </p:nvSpPr>
        <p:spPr>
          <a:xfrm>
            <a:off x="10261600" y="26670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/>
          </p:nvPr>
        </p:nvSpPr>
        <p:spPr>
          <a:xfrm>
            <a:off x="10261600" y="31242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/>
          </p:nvPr>
        </p:nvSpPr>
        <p:spPr>
          <a:xfrm>
            <a:off x="10261600" y="35814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/>
          </p:nvPr>
        </p:nvSpPr>
        <p:spPr>
          <a:xfrm>
            <a:off x="10261600" y="40386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/>
          </p:nvPr>
        </p:nvSpPr>
        <p:spPr>
          <a:xfrm>
            <a:off x="10261600" y="44958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/>
          </p:nvPr>
        </p:nvSpPr>
        <p:spPr>
          <a:xfrm>
            <a:off x="10261600" y="49530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/>
          </p:nvPr>
        </p:nvSpPr>
        <p:spPr>
          <a:xfrm>
            <a:off x="10261600" y="54102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/>
          </p:nvPr>
        </p:nvSpPr>
        <p:spPr>
          <a:xfrm>
            <a:off x="414528" y="5867400"/>
            <a:ext cx="9847072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/>
          </p:nvPr>
        </p:nvSpPr>
        <p:spPr>
          <a:xfrm>
            <a:off x="10261600" y="5867400"/>
            <a:ext cx="9144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8100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06400" y="1066800"/>
            <a:ext cx="10769600" cy="5029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6996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06400" y="1066800"/>
            <a:ext cx="51816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994400" y="1066800"/>
            <a:ext cx="51816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6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848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6400" y="4343400"/>
            <a:ext cx="10769600" cy="1981200"/>
          </a:xfrm>
        </p:spPr>
        <p:txBody>
          <a:bodyPr numCol="3"/>
          <a:lstStyle>
            <a:lvl1pPr>
              <a:defRPr baseline="0"/>
            </a:lvl1pPr>
            <a:lvl2pPr marL="0" indent="0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06400" y="838200"/>
            <a:ext cx="10769600" cy="32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5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919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914400" y="533400"/>
            <a:ext cx="10160000" cy="5715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10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00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6613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054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>
                    <a:lumMod val="50000"/>
                  </a:schemeClr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76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7" b="31619"/>
          <a:stretch/>
        </p:blipFill>
        <p:spPr bwMode="auto">
          <a:xfrm>
            <a:off x="0" y="0"/>
            <a:ext cx="12192000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463E38">
              <a:alpha val="65882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809C4-E326-49E0-B94B-F7E41C55A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41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99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Johnson-Center_Architecural_Detai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7" y="0"/>
            <a:ext cx="11834283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739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8975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1" name="Picture 10" descr="Bull Run_Architecural_Detail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9448800" cy="693582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809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8975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" name="Picture 1" descr="Founder's Hall_Architecural Detail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63"/>
          <a:stretch/>
        </p:blipFill>
        <p:spPr>
          <a:xfrm>
            <a:off x="4978400" y="0"/>
            <a:ext cx="7213600" cy="689041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5865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6771-5866-5650-F422-09F2EC850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9AD2E-4921-1D92-970E-ABECE69CA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0EA34-E06D-7BBB-51B4-1FA3CA75C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A3FDB-05FE-7C7F-8118-EF4AC2B6E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03B91-8EF2-9E5F-EFFD-E211DD3A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6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75EF-06E0-CB35-E29D-E2EA384B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34F26-A53C-7C2B-49E6-50BD08EF1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C4836-5A62-7891-B509-4A486D3A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BC1A6-1DAC-5AE8-120A-A13576B0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23B16-F4A7-3AA4-2217-E0E8AC1E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54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69F4-4C7E-F832-B725-7DEF3A53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00296-2A50-3DFB-F202-F58647C8A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E586-48FA-9357-0521-1A294E9F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040A1-2D09-2B1A-42EE-343D3369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D8D12-0FB4-765F-66E5-DCC3EA6C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880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8800-D92F-96FA-50CE-76FED744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7F95-B721-5AF1-1E75-B5B2BB786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6BF3A-4020-9EE8-E962-F0FB8EC1A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94361-8B8A-280A-530E-99F37C7E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C1247-5369-2F7C-3782-2B330938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B452A-5CC8-FE7C-D948-D0E778E9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336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0D82-E70A-5ECB-71DD-C8839847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9D3E3-E5AB-BD64-E562-BB6A1FAC3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90F17-3331-86FC-63BD-3A09DE20A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5BC99-C499-7A8E-71E2-707CEAFA4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88F6E-7CC3-3E79-1D6B-617350969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3A10B4-0083-A2AC-F761-50F51B71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B7A612-6599-51CB-99B6-35CB1521A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DCB9E-598C-D708-86B9-98705A17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4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0FDC-46CB-CCA6-5A8C-BEED2FD2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DC1F1A-D189-A47E-C3DA-7C242F2F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6EA61-6DF6-3A43-5BA2-A35D1D6D0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8A6A5-A226-D840-2795-5A13D08E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62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2" b="37358"/>
          <a:stretch/>
        </p:blipFill>
        <p:spPr bwMode="auto">
          <a:xfrm>
            <a:off x="0" y="-7938"/>
            <a:ext cx="12192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FFBA03">
              <a:alpha val="66000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868BA-A8EF-4602-B992-84D470E0FE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42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8B284-01F3-67D7-6A84-A10F5B1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C3EC2-5B3D-5612-D50B-9B6F6AA2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7E086-7CB7-EC49-C51F-AE429EDF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467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B019-3C5A-4F6C-5F1F-8A2D6B4AB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7B432-AE8A-CDD5-1CB6-E469072A3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7A7BC-FAF4-C929-7F87-A74EBCCF3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A2D1F-4E83-81D8-3628-A2BC7922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AB47-1177-F05E-0F11-142F9148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3FD3E-D198-1BC1-D3B4-DA31CE60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71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934F-37F8-1191-9127-BBE728F15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BF22E6-752B-C350-1E66-9F17ADDEE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A783A-3C47-3226-A2A2-4159A6464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72263-6AA8-26F7-7311-A9915FC4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8E914-300A-754F-A886-9B3F8F1D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1BD89-BDF8-E729-9B7D-F675C1F6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498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E152-447B-2D9A-F1FF-1B805F85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C8993-7611-2966-9AD6-D01CCBCFB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D5109-4CC2-79D5-E94D-3CCFCE25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F6368-59A1-F6EA-961E-E797D60F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05604-D5B8-4B7B-1C2F-0457234F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889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4C46E4-5581-DC24-238E-DEC013773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C9EAB-71F1-42F8-15DD-9D853CFEF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AA614-DBA1-27DF-DE2D-9E1DCC43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D3DA9-2133-F350-3553-21D55867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54E30-8ADD-552E-E81D-18121F86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63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06400" y="1066800"/>
            <a:ext cx="10769600" cy="5029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829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5" b="16259"/>
          <a:stretch/>
        </p:blipFill>
        <p:spPr bwMode="auto">
          <a:xfrm>
            <a:off x="0" y="0"/>
            <a:ext cx="12192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tx1">
              <a:alpha val="66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937DF-8F61-4975-906D-E6F414A095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2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8" b="19597"/>
          <a:stretch/>
        </p:blipFill>
        <p:spPr bwMode="auto">
          <a:xfrm>
            <a:off x="0" y="-152400"/>
            <a:ext cx="1219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9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5" b="21369"/>
          <a:stretch/>
        </p:blipFill>
        <p:spPr bwMode="auto">
          <a:xfrm>
            <a:off x="0" y="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38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4" b="21434"/>
          <a:stretch/>
        </p:blipFill>
        <p:spPr bwMode="auto">
          <a:xfrm>
            <a:off x="0" y="308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64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7" b="21487"/>
          <a:stretch/>
        </p:blipFill>
        <p:spPr bwMode="auto">
          <a:xfrm>
            <a:off x="0" y="308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35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6" b="21416"/>
          <a:stretch/>
        </p:blipFill>
        <p:spPr bwMode="auto">
          <a:xfrm>
            <a:off x="0" y="3081"/>
            <a:ext cx="12192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400" b="1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144000" cy="18288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0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3F39E-4BAF-42FB-8F19-467EBC9E4B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6800" y="6096000"/>
            <a:ext cx="215301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00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11785600" y="0"/>
            <a:ext cx="406400" cy="6858000"/>
          </a:xfrm>
          <a:prstGeom prst="rect">
            <a:avLst/>
          </a:prstGeom>
          <a:solidFill>
            <a:schemeClr val="tx1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508000" y="381000"/>
            <a:ext cx="10668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01600" cy="685800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34"/>
          <p:cNvSpPr txBox="1">
            <a:spLocks/>
          </p:cNvSpPr>
          <p:nvPr/>
        </p:nvSpPr>
        <p:spPr>
          <a:xfrm>
            <a:off x="6197600" y="6477000"/>
            <a:ext cx="4978400" cy="304800"/>
          </a:xfrm>
          <a:prstGeom prst="rect">
            <a:avLst/>
          </a:prstGeom>
        </p:spPr>
        <p:txBody>
          <a:bodyPr rIns="0"/>
          <a:lstStyle>
            <a:lvl1pPr marL="0" algn="l" rtl="0" latinLnBrk="0">
              <a:defRPr sz="900" kern="1200" cap="all" spc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0" spc="150" dirty="0">
                <a:solidFill>
                  <a:srgbClr val="000000"/>
                </a:solidFill>
              </a:rPr>
              <a:t>GEORGE MASON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4" r:id="rId3"/>
    <p:sldLayoutId id="2147483707" r:id="rId4"/>
    <p:sldLayoutId id="214748370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09" r:id="rId12"/>
    <p:sldLayoutId id="2147483710" r:id="rId13"/>
    <p:sldLayoutId id="2147483711" r:id="rId14"/>
    <p:sldLayoutId id="2147483714" r:id="rId15"/>
    <p:sldLayoutId id="2147483728" r:id="rId16"/>
    <p:sldLayoutId id="2147483712" r:id="rId17"/>
    <p:sldLayoutId id="2147483725" r:id="rId18"/>
    <p:sldLayoutId id="2147483726" r:id="rId19"/>
    <p:sldLayoutId id="2147483727" r:id="rId20"/>
    <p:sldLayoutId id="2147483713" r:id="rId21"/>
    <p:sldLayoutId id="2147483717" r:id="rId22"/>
    <p:sldLayoutId id="2147483724" r:id="rId2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cap="small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  <a:extLst/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0E989-52ED-1664-C09A-217FC6DA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31800-D628-D85D-5434-BA599DEA8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E0114-2164-ACC5-4F4D-8AA266020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D0D352-B6B9-4C16-9427-FCBB634E32B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66D9E-83BB-B774-B4CC-49A242B7A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65E01-7BAF-5C70-A570-6D5320800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22C61E-2FA9-4AF2-8EB2-9FB1FD8D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3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8/10/relationships/comments" Target="../comments/modernComment_111_D1C5C78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42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5.em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7.png"/><Relationship Id="rId7" Type="http://schemas.openxmlformats.org/officeDocument/2006/relationships/image" Target="../media/image42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2.emf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4.xml"/><Relationship Id="rId3" Type="http://schemas.openxmlformats.org/officeDocument/2006/relationships/image" Target="../media/image84.svg"/><Relationship Id="rId12" Type="http://schemas.openxmlformats.org/officeDocument/2006/relationships/image" Target="../media/image840.png"/><Relationship Id="rId17" Type="http://schemas.openxmlformats.org/officeDocument/2006/relationships/image" Target="../media/image87.emf"/><Relationship Id="rId2" Type="http://schemas.openxmlformats.org/officeDocument/2006/relationships/image" Target="../media/image83.png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85.emf"/><Relationship Id="rId4" Type="http://schemas.openxmlformats.org/officeDocument/2006/relationships/customXml" Target="../ink/ink2.xml"/><Relationship Id="rId9" Type="http://schemas.openxmlformats.org/officeDocument/2006/relationships/customXml" Target="../ink/ink3.xml"/><Relationship Id="rId1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144_87C607CF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D9D1-C59B-4143-9D8C-A2B884A6A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14800"/>
            <a:ext cx="9652000" cy="533400"/>
          </a:xfrm>
        </p:spPr>
        <p:txBody>
          <a:bodyPr/>
          <a:lstStyle/>
          <a:p>
            <a:r>
              <a:rPr kumimoji="0" lang="en-US" sz="3200" b="1" i="1" u="none" strike="noStrike" kern="14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ea typeface="MS Gothic" panose="020B0609070205080204" pitchFamily="49" charset="-128"/>
                <a:cs typeface="Times New Roman" panose="02020603050405020304" pitchFamily="18" charset="0"/>
              </a:rPr>
              <a:t>Large Language Model SECURITY</a:t>
            </a:r>
            <a:br>
              <a:rPr lang="en-US" sz="1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1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B603A-60D4-1A65-494E-CEF300D40257}"/>
              </a:ext>
            </a:extLst>
          </p:cNvPr>
          <p:cNvSpPr txBox="1"/>
          <p:nvPr/>
        </p:nvSpPr>
        <p:spPr>
          <a:xfrm>
            <a:off x="28575" y="4648200"/>
            <a:ext cx="8077200" cy="202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rgbClr val="000000"/>
                </a:solidFill>
                <a:ea typeface="ＭＳ Ｐゴシック"/>
              </a:rPr>
              <a:t>SPRING-2024: (DAEN-690) Data Analytics Capstone Project 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rgbClr val="000000"/>
                </a:solidFill>
                <a:ea typeface="ＭＳ Ｐゴシック"/>
              </a:rPr>
              <a:t>Team: Safe House                                      Instructor: Dr. Reyna Rollins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rgbClr val="000000"/>
                </a:solidFill>
                <a:ea typeface="ＭＳ Ｐゴシック"/>
              </a:rPr>
              <a:t>Class Date : May 3</a:t>
            </a:r>
            <a:r>
              <a:rPr lang="en-US" sz="2200" b="1" baseline="30000" dirty="0">
                <a:solidFill>
                  <a:srgbClr val="000000"/>
                </a:solidFill>
                <a:ea typeface="ＭＳ Ｐゴシック"/>
              </a:rPr>
              <a:t>rd</a:t>
            </a:r>
            <a:r>
              <a:rPr lang="en-US" sz="2200" b="1" dirty="0">
                <a:solidFill>
                  <a:srgbClr val="000000"/>
                </a:solidFill>
                <a:ea typeface="ＭＳ Ｐゴシック"/>
              </a:rPr>
              <a:t>, 2024                        Partner: Dr. Curt Rasmussen</a:t>
            </a:r>
          </a:p>
        </p:txBody>
      </p:sp>
    </p:spTree>
    <p:extLst>
      <p:ext uri="{BB962C8B-B14F-4D97-AF65-F5344CB8AC3E}">
        <p14:creationId xmlns:p14="http://schemas.microsoft.com/office/powerpoint/2010/main" val="3206400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4F796C-B381-485D-084B-8E829C9364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dirty="0"/>
              <a:t>VERIS community </a:t>
            </a:r>
            <a:r>
              <a:rPr lang="en-US" dirty="0" err="1"/>
              <a:t>DATAbase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B42DA-EE87-5A98-799D-F44004A0FF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400" y="762000"/>
            <a:ext cx="10769600" cy="263929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Vocabulary for Event Recording and Incident Sharing (VERIS) Community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326"/>
                </a:solidFill>
                <a:ea typeface="ＭＳ Ｐゴシック"/>
              </a:rPr>
              <a:t>O</a:t>
            </a:r>
            <a:r>
              <a:rPr lang="en-US" b="0" i="0" dirty="0">
                <a:solidFill>
                  <a:srgbClr val="1F2326"/>
                </a:solidFill>
                <a:effectLst/>
                <a:ea typeface="ＭＳ Ｐゴシック"/>
              </a:rPr>
              <a:t>pen-source data repository that was launched and is maintained by the Verizon RISK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6"/>
                </a:solidFill>
                <a:effectLst/>
                <a:ea typeface="ＭＳ Ｐゴシック"/>
              </a:rPr>
              <a:t>The VERIS Schema includes variables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6"/>
              </a:solidFill>
              <a:effectLst/>
              <a:ea typeface="ＭＳ Ｐゴシック"/>
            </a:endParaRPr>
          </a:p>
          <a:p>
            <a:pPr marL="0" indent="0">
              <a:spcBef>
                <a:spcPts val="0"/>
              </a:spcBef>
            </a:pPr>
            <a:r>
              <a:rPr lang="en-US" b="1" i="1" dirty="0">
                <a:solidFill>
                  <a:srgbClr val="1F2326"/>
                </a:solidFill>
                <a:ea typeface="ＭＳ Ｐゴシック"/>
              </a:rPr>
              <a:t>I</a:t>
            </a:r>
            <a:r>
              <a:rPr lang="en-US" b="1" i="1" dirty="0">
                <a:solidFill>
                  <a:srgbClr val="1F2326"/>
                </a:solidFill>
                <a:effectLst/>
                <a:ea typeface="ＭＳ Ｐゴシック"/>
              </a:rPr>
              <a:t>ncident Tracking</a:t>
            </a:r>
            <a:r>
              <a:rPr lang="en-US" b="0" i="0" dirty="0">
                <a:solidFill>
                  <a:srgbClr val="1F2326"/>
                </a:solidFill>
                <a:effectLst/>
                <a:ea typeface="ＭＳ Ｐゴシック"/>
              </a:rPr>
              <a:t>, </a:t>
            </a:r>
            <a:r>
              <a:rPr lang="en-US" b="1" i="1" dirty="0">
                <a:solidFill>
                  <a:srgbClr val="1F2326"/>
                </a:solidFill>
                <a:effectLst/>
                <a:ea typeface="ＭＳ Ｐゴシック"/>
              </a:rPr>
              <a:t>Victim demographics</a:t>
            </a:r>
            <a:r>
              <a:rPr lang="en-US" b="0" i="0" dirty="0">
                <a:solidFill>
                  <a:srgbClr val="1F2326"/>
                </a:solidFill>
                <a:effectLst/>
                <a:ea typeface="ＭＳ Ｐゴシック"/>
              </a:rPr>
              <a:t>, </a:t>
            </a:r>
            <a:r>
              <a:rPr lang="en-US" b="1" i="1" dirty="0">
                <a:solidFill>
                  <a:srgbClr val="1F2326"/>
                </a:solidFill>
                <a:effectLst/>
                <a:ea typeface="ＭＳ Ｐゴシック"/>
              </a:rPr>
              <a:t>Incident description</a:t>
            </a:r>
            <a:r>
              <a:rPr lang="en-US" b="0" i="0" dirty="0">
                <a:solidFill>
                  <a:srgbClr val="1F2326"/>
                </a:solidFill>
                <a:effectLst/>
                <a:ea typeface="ＭＳ Ｐゴシック"/>
              </a:rPr>
              <a:t>(4As: </a:t>
            </a:r>
            <a:r>
              <a:rPr lang="en-US" b="1" i="1" dirty="0">
                <a:solidFill>
                  <a:srgbClr val="1F2326"/>
                </a:solidFill>
                <a:ea typeface="ＭＳ Ｐゴシック"/>
              </a:rPr>
              <a:t>A</a:t>
            </a:r>
            <a:r>
              <a:rPr lang="en-US" b="1" i="1" dirty="0">
                <a:solidFill>
                  <a:srgbClr val="1F2326"/>
                </a:solidFill>
                <a:effectLst/>
                <a:ea typeface="ＭＳ Ｐゴシック"/>
              </a:rPr>
              <a:t>ctors, Actions, </a:t>
            </a:r>
            <a:r>
              <a:rPr lang="en-US" b="1" i="1" dirty="0">
                <a:solidFill>
                  <a:srgbClr val="1F2326"/>
                </a:solidFill>
                <a:ea typeface="ＭＳ Ｐゴシック"/>
              </a:rPr>
              <a:t>A</a:t>
            </a:r>
            <a:r>
              <a:rPr lang="en-US" b="1" i="1" dirty="0">
                <a:solidFill>
                  <a:srgbClr val="1F2326"/>
                </a:solidFill>
                <a:effectLst/>
                <a:ea typeface="ＭＳ Ｐゴシック"/>
              </a:rPr>
              <a:t>ssets, Attributes</a:t>
            </a:r>
            <a:r>
              <a:rPr lang="en-US" b="0" i="0" dirty="0">
                <a:solidFill>
                  <a:srgbClr val="1F2326"/>
                </a:solidFill>
                <a:effectLst/>
                <a:ea typeface="ＭＳ Ｐゴシック"/>
              </a:rPr>
              <a:t>), </a:t>
            </a:r>
            <a:r>
              <a:rPr lang="en-US" b="1" i="1" dirty="0">
                <a:solidFill>
                  <a:srgbClr val="1F2326"/>
                </a:solidFill>
                <a:effectLst/>
                <a:ea typeface="ＭＳ Ｐゴシック"/>
              </a:rPr>
              <a:t>Impact </a:t>
            </a:r>
            <a:r>
              <a:rPr lang="en-US" b="1" i="1" dirty="0">
                <a:solidFill>
                  <a:srgbClr val="1F2326"/>
                </a:solidFill>
                <a:ea typeface="ＭＳ Ｐゴシック"/>
              </a:rPr>
              <a:t>Assessment.</a:t>
            </a:r>
            <a:br>
              <a:rPr lang="en-US" dirty="0"/>
            </a:br>
            <a:endParaRPr lang="en-US" b="0" i="0" dirty="0">
              <a:solidFill>
                <a:srgbClr val="1F2326"/>
              </a:solidFill>
              <a:effectLst/>
            </a:endParaRPr>
          </a:p>
          <a:p>
            <a:pPr marL="0" indent="0">
              <a:spcBef>
                <a:spcPts val="0"/>
              </a:spcBef>
            </a:pPr>
            <a:endParaRPr lang="en-US" dirty="0">
              <a:solidFill>
                <a:srgbClr val="1F2326"/>
              </a:solidFill>
            </a:endParaRPr>
          </a:p>
          <a:p>
            <a:pPr marL="0" indent="0"/>
            <a:endParaRPr lang="en-US" dirty="0">
              <a:solidFill>
                <a:srgbClr val="1F232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A0217-5FE4-00B8-4B7A-7286924D7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4"/>
          <a:stretch/>
        </p:blipFill>
        <p:spPr>
          <a:xfrm>
            <a:off x="1219200" y="2703696"/>
            <a:ext cx="9217891" cy="3747028"/>
          </a:xfrm>
          <a:prstGeom prst="rect">
            <a:avLst/>
          </a:prstGeom>
          <a:ln w="6350">
            <a:solidFill>
              <a:srgbClr val="2C292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7C0812-25E3-90ED-FA3D-CBF53964E7FE}"/>
              </a:ext>
            </a:extLst>
          </p:cNvPr>
          <p:cNvSpPr txBox="1"/>
          <p:nvPr/>
        </p:nvSpPr>
        <p:spPr>
          <a:xfrm>
            <a:off x="5828586" y="3588402"/>
            <a:ext cx="3962400" cy="2862322"/>
          </a:xfrm>
          <a:prstGeom prst="rect">
            <a:avLst/>
          </a:prstGeom>
          <a:noFill/>
          <a:ln w="6350">
            <a:solidFill>
              <a:srgbClr val="2C292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C2921"/>
                </a:solidFill>
              </a:rPr>
              <a:t>{  "_id": {    "$</a:t>
            </a:r>
            <a:r>
              <a:rPr lang="en-US" sz="900" dirty="0" err="1">
                <a:solidFill>
                  <a:srgbClr val="2C2921"/>
                </a:solidFill>
              </a:rPr>
              <a:t>oid</a:t>
            </a:r>
            <a:r>
              <a:rPr lang="en-US" sz="900" dirty="0">
                <a:solidFill>
                  <a:srgbClr val="2C2921"/>
                </a:solidFill>
              </a:rPr>
              <a:t>": "65c2dc46133020f62ff639b0"  },  "action": {    "error": {      "variety": [        "Loss"      ],      "vector": [        "Unknown"      ]    }  },  "actor": {    "internal": {      "motive": [        "NA"      ],      "variety": [        "Unknown"      ]    }  },  "asset": {    "assets": [      {        "variety": "M - Documents"      }    ],    "cloud": [      "Unknown"    ]  },  "attribute": {    "availability": {      "variety": [        "Loss"      ]    },    "confidentiality": {      "data": [        {          "variety": "Unknown"        }      ],      "</a:t>
            </a:r>
            <a:r>
              <a:rPr lang="en-US" sz="900" dirty="0" err="1">
                <a:solidFill>
                  <a:srgbClr val="2C2921"/>
                </a:solidFill>
              </a:rPr>
              <a:t>data_disclosure</a:t>
            </a:r>
            <a:r>
              <a:rPr lang="en-US" sz="900" dirty="0">
                <a:solidFill>
                  <a:srgbClr val="2C2921"/>
                </a:solidFill>
              </a:rPr>
              <a:t>": "Yes",      "</a:t>
            </a:r>
            <a:r>
              <a:rPr lang="en-US" sz="900" dirty="0" err="1">
                <a:solidFill>
                  <a:srgbClr val="2C2921"/>
                </a:solidFill>
              </a:rPr>
              <a:t>data_total</a:t>
            </a:r>
            <a:r>
              <a:rPr lang="en-US" sz="900" dirty="0">
                <a:solidFill>
                  <a:srgbClr val="2C2921"/>
                </a:solidFill>
              </a:rPr>
              <a:t>": 1    }  },  "</a:t>
            </a:r>
            <a:r>
              <a:rPr lang="en-US" sz="900" dirty="0" err="1">
                <a:solidFill>
                  <a:srgbClr val="2C2921"/>
                </a:solidFill>
              </a:rPr>
              <a:t>discovery_method</a:t>
            </a:r>
            <a:r>
              <a:rPr lang="en-US" sz="900" dirty="0">
                <a:solidFill>
                  <a:srgbClr val="2C2921"/>
                </a:solidFill>
              </a:rPr>
              <a:t>": {    "unknown": true  },  "</a:t>
            </a:r>
            <a:r>
              <a:rPr lang="en-US" sz="900" dirty="0" err="1">
                <a:solidFill>
                  <a:srgbClr val="2C2921"/>
                </a:solidFill>
              </a:rPr>
              <a:t>incident_id</a:t>
            </a:r>
            <a:r>
              <a:rPr lang="en-US" sz="900" dirty="0">
                <a:solidFill>
                  <a:srgbClr val="2C2921"/>
                </a:solidFill>
              </a:rPr>
              <a:t>": "82E9BC33-ABF7-43AD-B6E8-DCB3505948BC",  "plus": {    "</a:t>
            </a:r>
            <a:r>
              <a:rPr lang="en-US" sz="900" dirty="0" err="1">
                <a:solidFill>
                  <a:srgbClr val="2C2921"/>
                </a:solidFill>
              </a:rPr>
              <a:t>analysis_status</a:t>
            </a:r>
            <a:r>
              <a:rPr lang="en-US" sz="900" dirty="0">
                <a:solidFill>
                  <a:srgbClr val="2C2921"/>
                </a:solidFill>
              </a:rPr>
              <a:t>": "First pass",    "analyst": "</a:t>
            </a:r>
            <a:r>
              <a:rPr lang="en-US" sz="900" dirty="0" err="1">
                <a:solidFill>
                  <a:srgbClr val="2C2921"/>
                </a:solidFill>
              </a:rPr>
              <a:t>swidup</a:t>
            </a:r>
            <a:r>
              <a:rPr lang="en-US" sz="900" dirty="0">
                <a:solidFill>
                  <a:srgbClr val="2C2921"/>
                </a:solidFill>
              </a:rPr>
              <a:t>",    "created": "2014-07-30T19:04:08Z",    "</a:t>
            </a:r>
            <a:r>
              <a:rPr lang="en-US" sz="900" dirty="0" err="1">
                <a:solidFill>
                  <a:srgbClr val="2C2921"/>
                </a:solidFill>
              </a:rPr>
              <a:t>dbir_year</a:t>
            </a:r>
            <a:r>
              <a:rPr lang="en-US" sz="900" dirty="0">
                <a:solidFill>
                  <a:srgbClr val="2C2921"/>
                </a:solidFill>
              </a:rPr>
              <a:t>": 2014,    "</a:t>
            </a:r>
            <a:r>
              <a:rPr lang="en-US" sz="900" dirty="0" err="1">
                <a:solidFill>
                  <a:srgbClr val="2C2921"/>
                </a:solidFill>
              </a:rPr>
              <a:t>master_id</a:t>
            </a:r>
            <a:r>
              <a:rPr lang="en-US" sz="900" dirty="0">
                <a:solidFill>
                  <a:srgbClr val="2C2921"/>
                </a:solidFill>
              </a:rPr>
              <a:t>": "82E9BC33-ABF7-43AD-B6E8-DCB3505948BC",    "modified": "2015-02-13T16:50:36Z"  },  "reference": "http://vcdb.org/pdf/va-security.pdf",  "</a:t>
            </a:r>
            <a:r>
              <a:rPr lang="en-US" sz="900" dirty="0" err="1">
                <a:solidFill>
                  <a:srgbClr val="2C2921"/>
                </a:solidFill>
              </a:rPr>
              <a:t>schema_version</a:t>
            </a:r>
            <a:r>
              <a:rPr lang="en-US" sz="900" dirty="0">
                <a:solidFill>
                  <a:srgbClr val="2C2921"/>
                </a:solidFill>
              </a:rPr>
              <a:t>": "1.3.7",  "</a:t>
            </a:r>
            <a:r>
              <a:rPr lang="en-US" sz="900" dirty="0" err="1">
                <a:solidFill>
                  <a:srgbClr val="2C2921"/>
                </a:solidFill>
              </a:rPr>
              <a:t>security_incident</a:t>
            </a:r>
            <a:r>
              <a:rPr lang="en-US" sz="900" dirty="0">
                <a:solidFill>
                  <a:srgbClr val="2C2921"/>
                </a:solidFill>
              </a:rPr>
              <a:t>": "Confirmed",  "</a:t>
            </a:r>
            <a:r>
              <a:rPr lang="en-US" sz="900" dirty="0" err="1">
                <a:solidFill>
                  <a:srgbClr val="2C2921"/>
                </a:solidFill>
              </a:rPr>
              <a:t>source_id</a:t>
            </a:r>
            <a:r>
              <a:rPr lang="en-US" sz="900" dirty="0">
                <a:solidFill>
                  <a:srgbClr val="2C2921"/>
                </a:solidFill>
              </a:rPr>
              <a:t>": "</a:t>
            </a:r>
            <a:r>
              <a:rPr lang="en-US" sz="900" dirty="0" err="1">
                <a:solidFill>
                  <a:srgbClr val="2C2921"/>
                </a:solidFill>
              </a:rPr>
              <a:t>vcdb</a:t>
            </a:r>
            <a:r>
              <a:rPr lang="en-US" sz="900" dirty="0">
                <a:solidFill>
                  <a:srgbClr val="2C2921"/>
                </a:solidFill>
              </a:rPr>
              <a:t>",  "summary": "A principal investigator reported to the Research Compliance officer that a research consent form containing an individual's full name and full social security number cannot be located.",  "timeline": {    "incident": {      "day": 5,      "month": 5,      "year": 2010    }  },  "victim": {    "country": [      "US"    ],    "</a:t>
            </a:r>
            <a:r>
              <a:rPr lang="en-US" sz="900" dirty="0" err="1">
                <a:solidFill>
                  <a:srgbClr val="2C2921"/>
                </a:solidFill>
              </a:rPr>
              <a:t>employee_count</a:t>
            </a:r>
            <a:r>
              <a:rPr lang="en-US" sz="900" dirty="0">
                <a:solidFill>
                  <a:srgbClr val="2C2921"/>
                </a:solidFill>
              </a:rPr>
              <a:t>": "Over 100000",    "government": [      "Unknown"    ],    "industry": "923140",    "region": [      "019021"    ],    "state": "TX",    "</a:t>
            </a:r>
            <a:r>
              <a:rPr lang="en-US" sz="900" dirty="0" err="1">
                <a:solidFill>
                  <a:srgbClr val="2C2921"/>
                </a:solidFill>
              </a:rPr>
              <a:t>victim_id</a:t>
            </a:r>
            <a:r>
              <a:rPr lang="en-US" sz="900" dirty="0">
                <a:solidFill>
                  <a:srgbClr val="2C2921"/>
                </a:solidFill>
              </a:rPr>
              <a:t>": "United States Department of Veterans Affairs"  }}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41746-07AF-5DB4-54CB-372AA53951EF}"/>
              </a:ext>
            </a:extLst>
          </p:cNvPr>
          <p:cNvSpPr txBox="1"/>
          <p:nvPr/>
        </p:nvSpPr>
        <p:spPr>
          <a:xfrm>
            <a:off x="5752386" y="3161541"/>
            <a:ext cx="3810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C2921"/>
                </a:solidFill>
              </a:rPr>
              <a:t>An Example of an Incident Record from the VERIS dataset:</a:t>
            </a:r>
          </a:p>
          <a:p>
            <a:r>
              <a:rPr lang="en-US" sz="1200" dirty="0">
                <a:solidFill>
                  <a:srgbClr val="2C2921"/>
                </a:solidFill>
              </a:rPr>
              <a:t>(</a:t>
            </a:r>
            <a:r>
              <a:rPr lang="en-US" sz="1100" i="1" dirty="0">
                <a:solidFill>
                  <a:srgbClr val="2C2921"/>
                </a:solidFill>
              </a:rPr>
              <a:t>JSON Format &amp; Highly Nested</a:t>
            </a:r>
            <a:r>
              <a:rPr lang="en-US" sz="1200" dirty="0">
                <a:solidFill>
                  <a:srgbClr val="2C2921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5CFF-E91E-F20F-AC46-C8381F9EBCB0}"/>
              </a:ext>
            </a:extLst>
          </p:cNvPr>
          <p:cNvSpPr/>
          <p:nvPr/>
        </p:nvSpPr>
        <p:spPr>
          <a:xfrm>
            <a:off x="1295400" y="3161541"/>
            <a:ext cx="1752600" cy="338154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998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90B3FC1-0F35-DE8A-8610-9173D6241830}"/>
              </a:ext>
            </a:extLst>
          </p:cNvPr>
          <p:cNvSpPr/>
          <p:nvPr/>
        </p:nvSpPr>
        <p:spPr>
          <a:xfrm>
            <a:off x="59110" y="53196"/>
            <a:ext cx="2209799" cy="354499"/>
          </a:xfrm>
          <a:prstGeom prst="homePlat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Body)"/>
                <a:ea typeface="Calibri Light" panose="020F0302020204030204" pitchFamily="34" charset="0"/>
                <a:cs typeface="Calibri Light" panose="020F0302020204030204" pitchFamily="34" charset="0"/>
              </a:rPr>
              <a:t>SOLUTION ARCHITECTURE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30D0EC-1BBB-7C42-CD80-EDB119EF7FDC}"/>
              </a:ext>
            </a:extLst>
          </p:cNvPr>
          <p:cNvGraphicFramePr/>
          <p:nvPr/>
        </p:nvGraphicFramePr>
        <p:xfrm>
          <a:off x="-65973" y="364994"/>
          <a:ext cx="6686319" cy="6494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C4EDBD-604F-2D57-D3ED-9302DE6AAE2A}"/>
              </a:ext>
            </a:extLst>
          </p:cNvPr>
          <p:cNvCxnSpPr>
            <a:cxnSpLocks/>
          </p:cNvCxnSpPr>
          <p:nvPr/>
        </p:nvCxnSpPr>
        <p:spPr>
          <a:xfrm>
            <a:off x="4191000" y="3454736"/>
            <a:ext cx="0" cy="350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255018-ACB2-4F42-EBCC-5834FC51756E}"/>
              </a:ext>
            </a:extLst>
          </p:cNvPr>
          <p:cNvSpPr txBox="1"/>
          <p:nvPr/>
        </p:nvSpPr>
        <p:spPr>
          <a:xfrm rot="20879915">
            <a:off x="2223523" y="2542576"/>
            <a:ext cx="870751" cy="2616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Mapping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86C2EF-C400-BA20-64A9-C24F7C801A2D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2435457" y="4474106"/>
            <a:ext cx="8786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D2293D-A41D-5D0C-01D2-5855B3E7234B}"/>
              </a:ext>
            </a:extLst>
          </p:cNvPr>
          <p:cNvSpPr/>
          <p:nvPr/>
        </p:nvSpPr>
        <p:spPr>
          <a:xfrm>
            <a:off x="8245712" y="118809"/>
            <a:ext cx="1801162" cy="966489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911FBC6-26EB-4FEE-07F4-8D12C766E4F4}"/>
              </a:ext>
            </a:extLst>
          </p:cNvPr>
          <p:cNvSpPr/>
          <p:nvPr/>
        </p:nvSpPr>
        <p:spPr>
          <a:xfrm>
            <a:off x="8436606" y="270883"/>
            <a:ext cx="1801161" cy="925200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>
              <a:lnSpc>
                <a:spcPct val="200000"/>
              </a:lnSpc>
            </a:pPr>
            <a:r>
              <a:rPr lang="en-US" kern="1200" dirty="0"/>
              <a:t>Risk Model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B33FE7-0B86-AF45-3369-39D3C09154A2}"/>
              </a:ext>
            </a:extLst>
          </p:cNvPr>
          <p:cNvSpPr/>
          <p:nvPr/>
        </p:nvSpPr>
        <p:spPr>
          <a:xfrm>
            <a:off x="7450103" y="2251055"/>
            <a:ext cx="1552692" cy="936056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13D07C-D5AB-C1AA-55BE-1840A618C329}"/>
              </a:ext>
            </a:extLst>
          </p:cNvPr>
          <p:cNvGrpSpPr/>
          <p:nvPr/>
        </p:nvGrpSpPr>
        <p:grpSpPr>
          <a:xfrm>
            <a:off x="7639273" y="2411321"/>
            <a:ext cx="1552692" cy="936056"/>
            <a:chOff x="411496" y="2245639"/>
            <a:chExt cx="1801162" cy="1143738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20BD117-0FCE-CD51-081B-5AB16A734889}"/>
                </a:ext>
              </a:extLst>
            </p:cNvPr>
            <p:cNvSpPr/>
            <p:nvPr/>
          </p:nvSpPr>
          <p:spPr>
            <a:xfrm>
              <a:off x="411496" y="2245639"/>
              <a:ext cx="1801162" cy="114373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ounded Rectangle 10">
              <a:extLst>
                <a:ext uri="{FF2B5EF4-FFF2-40B4-BE49-F238E27FC236}">
                  <a16:creationId xmlns:a16="http://schemas.microsoft.com/office/drawing/2014/main" id="{C34328A8-27BC-3162-429D-3A2C674CB9BF}"/>
                </a:ext>
              </a:extLst>
            </p:cNvPr>
            <p:cNvSpPr txBox="1"/>
            <p:nvPr/>
          </p:nvSpPr>
          <p:spPr>
            <a:xfrm>
              <a:off x="444995" y="2279138"/>
              <a:ext cx="1734164" cy="10767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Risk Model – 1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Gini Index and Lorenz Curve 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7F9A17-98B1-69A0-93CC-EA274FB63B7C}"/>
              </a:ext>
            </a:extLst>
          </p:cNvPr>
          <p:cNvSpPr/>
          <p:nvPr/>
        </p:nvSpPr>
        <p:spPr>
          <a:xfrm>
            <a:off x="467747" y="3717263"/>
            <a:ext cx="1801162" cy="1143738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1096ACC-5639-4476-BB9F-C09C7C14D324}"/>
              </a:ext>
            </a:extLst>
          </p:cNvPr>
          <p:cNvSpPr/>
          <p:nvPr/>
        </p:nvSpPr>
        <p:spPr>
          <a:xfrm>
            <a:off x="812710" y="3918100"/>
            <a:ext cx="1622747" cy="1112012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lvl="0" indent="0" algn="ctr" defTabSz="6223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dirty="0"/>
              <a:t>D</a:t>
            </a:r>
            <a:r>
              <a:rPr lang="en-US" sz="1400" b="1" kern="1200" dirty="0"/>
              <a:t>ata insights</a:t>
            </a:r>
          </a:p>
          <a:p>
            <a:pPr marL="0" lvl="0" indent="0" algn="ctr" defTabSz="6223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Exploratory and </a:t>
            </a:r>
            <a:r>
              <a:rPr lang="en-US" sz="1400" kern="1200" dirty="0"/>
              <a:t>Frequency Analysis</a:t>
            </a:r>
          </a:p>
          <a:p>
            <a:endParaRPr lang="en-US" sz="1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95C043-9059-02EF-EFD6-034EA477CDF4}"/>
              </a:ext>
            </a:extLst>
          </p:cNvPr>
          <p:cNvSpPr/>
          <p:nvPr/>
        </p:nvSpPr>
        <p:spPr>
          <a:xfrm>
            <a:off x="9851815" y="1395404"/>
            <a:ext cx="1489750" cy="891501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98F956E-A993-18BC-0765-913B80ED7CE4}"/>
              </a:ext>
            </a:extLst>
          </p:cNvPr>
          <p:cNvSpPr/>
          <p:nvPr/>
        </p:nvSpPr>
        <p:spPr>
          <a:xfrm>
            <a:off x="10024415" y="1531308"/>
            <a:ext cx="1547305" cy="922598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 Risk Model – 2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Risk Framework </a:t>
            </a:r>
            <a:endParaRPr lang="en-US" sz="1600" kern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31B531B-41C2-C9D4-8FB6-D2CDBF3554BF}"/>
              </a:ext>
            </a:extLst>
          </p:cNvPr>
          <p:cNvSpPr/>
          <p:nvPr/>
        </p:nvSpPr>
        <p:spPr>
          <a:xfrm>
            <a:off x="1995125" y="5647246"/>
            <a:ext cx="1797376" cy="1026279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7D81B1A-733F-13E8-6C3C-C78D8B8B0A43}"/>
              </a:ext>
            </a:extLst>
          </p:cNvPr>
          <p:cNvSpPr/>
          <p:nvPr/>
        </p:nvSpPr>
        <p:spPr>
          <a:xfrm>
            <a:off x="2259967" y="5887243"/>
            <a:ext cx="1797361" cy="908923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b="0" kern="1200" dirty="0"/>
              <a:t>Construct a Risk Model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56B36F1-57F4-6877-9CCA-A3198ADE6AE2}"/>
              </a:ext>
            </a:extLst>
          </p:cNvPr>
          <p:cNvSpPr/>
          <p:nvPr/>
        </p:nvSpPr>
        <p:spPr>
          <a:xfrm>
            <a:off x="9437934" y="4754823"/>
            <a:ext cx="1801162" cy="1143738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158278-7AE8-2344-F623-F02FDCB0B16D}"/>
              </a:ext>
            </a:extLst>
          </p:cNvPr>
          <p:cNvGrpSpPr/>
          <p:nvPr/>
        </p:nvGrpSpPr>
        <p:grpSpPr>
          <a:xfrm>
            <a:off x="9622938" y="4984786"/>
            <a:ext cx="1801162" cy="1143738"/>
            <a:chOff x="4997071" y="5575708"/>
            <a:chExt cx="1801162" cy="11437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43D1040-0E53-2F24-C373-868DF0DB5489}"/>
                </a:ext>
              </a:extLst>
            </p:cNvPr>
            <p:cNvSpPr/>
            <p:nvPr/>
          </p:nvSpPr>
          <p:spPr>
            <a:xfrm>
              <a:off x="4997071" y="5575708"/>
              <a:ext cx="1801162" cy="114373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ounded Rectangle 22">
              <a:extLst>
                <a:ext uri="{FF2B5EF4-FFF2-40B4-BE49-F238E27FC236}">
                  <a16:creationId xmlns:a16="http://schemas.microsoft.com/office/drawing/2014/main" id="{85A0E500-0765-95B9-9C98-662342F70C7F}"/>
                </a:ext>
              </a:extLst>
            </p:cNvPr>
            <p:cNvSpPr txBox="1"/>
            <p:nvPr/>
          </p:nvSpPr>
          <p:spPr>
            <a:xfrm>
              <a:off x="5030570" y="5609207"/>
              <a:ext cx="1734164" cy="10767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0" kern="12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A19B741-D2E8-6AA8-CE86-84A0EF62685A}"/>
              </a:ext>
            </a:extLst>
          </p:cNvPr>
          <p:cNvSpPr txBox="1"/>
          <p:nvPr/>
        </p:nvSpPr>
        <p:spPr>
          <a:xfrm>
            <a:off x="9179089" y="3457679"/>
            <a:ext cx="271187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NAICS </a:t>
            </a: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(North America Industry Classification System)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CENSUS </a:t>
            </a: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(SUSB: Statistics of US Businesses)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FC8BA20-3CF6-2B4D-EA89-034D564F3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073" y="3459295"/>
            <a:ext cx="470670" cy="5452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D01339C-5DFD-DB04-C4D3-228DA4BB1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3016" y="5132122"/>
            <a:ext cx="1243272" cy="8991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DA4F5A6-9D88-6BE1-4B4E-B4F309D48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0439" y="4236698"/>
            <a:ext cx="424514" cy="424514"/>
          </a:xfrm>
          <a:prstGeom prst="rect">
            <a:avLst/>
          </a:prstGeom>
        </p:spPr>
      </p:pic>
      <p:sp>
        <p:nvSpPr>
          <p:cNvPr id="52" name="Left Brace 51">
            <a:extLst>
              <a:ext uri="{FF2B5EF4-FFF2-40B4-BE49-F238E27FC236}">
                <a16:creationId xmlns:a16="http://schemas.microsoft.com/office/drawing/2014/main" id="{A2835F8D-D644-9C6D-4D2D-F220952C0E4E}"/>
              </a:ext>
            </a:extLst>
          </p:cNvPr>
          <p:cNvSpPr/>
          <p:nvPr/>
        </p:nvSpPr>
        <p:spPr>
          <a:xfrm rot="16200000">
            <a:off x="2561288" y="4538860"/>
            <a:ext cx="675110" cy="16576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20D48D83-D710-A14D-8C13-457F8A7FF888}"/>
              </a:ext>
            </a:extLst>
          </p:cNvPr>
          <p:cNvCxnSpPr>
            <a:cxnSpLocks/>
            <a:stCxn id="32" idx="1"/>
            <a:endCxn id="9" idx="0"/>
          </p:cNvCxnSpPr>
          <p:nvPr/>
        </p:nvCxnSpPr>
        <p:spPr>
          <a:xfrm rot="10800000" flipV="1">
            <a:off x="8226450" y="733483"/>
            <a:ext cx="210157" cy="15175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1B383F98-059D-7EE5-5FFC-0D2BC2C3937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237767" y="733483"/>
            <a:ext cx="369406" cy="65985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BD22AF9-A52D-DD87-70AB-E7E7A242969B}"/>
              </a:ext>
            </a:extLst>
          </p:cNvPr>
          <p:cNvCxnSpPr>
            <a:cxnSpLocks/>
          </p:cNvCxnSpPr>
          <p:nvPr/>
        </p:nvCxnSpPr>
        <p:spPr>
          <a:xfrm>
            <a:off x="10798068" y="2453906"/>
            <a:ext cx="0" cy="990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94551B-94E8-72A4-2D05-FEB857BEF726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10535024" y="4104010"/>
            <a:ext cx="1" cy="853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851D005-225D-CC95-C533-9ED96B4D8264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 flipV="1">
            <a:off x="4057328" y="602054"/>
            <a:ext cx="4188384" cy="5739651"/>
          </a:xfrm>
          <a:prstGeom prst="bentConnector3">
            <a:avLst>
              <a:gd name="adj1" fmla="val 431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EE1D8BA-0348-9F91-48DB-5A77131870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5037" y="2453906"/>
            <a:ext cx="361895" cy="4691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F5334E-39C9-6E9E-AE6E-00F1B0AA188E}"/>
              </a:ext>
            </a:extLst>
          </p:cNvPr>
          <p:cNvSpPr txBox="1"/>
          <p:nvPr/>
        </p:nvSpPr>
        <p:spPr>
          <a:xfrm>
            <a:off x="6094905" y="1425732"/>
            <a:ext cx="180796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CENSUS </a:t>
            </a: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(SUSB: Statistics of US Businesses)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E891F42-1874-6D11-4697-FB72D658F5EE}"/>
              </a:ext>
            </a:extLst>
          </p:cNvPr>
          <p:cNvCxnSpPr>
            <a:cxnSpLocks/>
            <a:stCxn id="27" idx="2"/>
            <a:endCxn id="9" idx="1"/>
          </p:cNvCxnSpPr>
          <p:nvPr/>
        </p:nvCxnSpPr>
        <p:spPr>
          <a:xfrm rot="16200000" flipH="1">
            <a:off x="6808652" y="2077632"/>
            <a:ext cx="831686" cy="4512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2BAFED-14C7-F412-5312-D6FBDA03B28A}"/>
              </a:ext>
            </a:extLst>
          </p:cNvPr>
          <p:cNvCxnSpPr>
            <a:cxnSpLocks/>
          </p:cNvCxnSpPr>
          <p:nvPr/>
        </p:nvCxnSpPr>
        <p:spPr>
          <a:xfrm flipH="1">
            <a:off x="1600200" y="1629499"/>
            <a:ext cx="1399835" cy="10895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4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EF557B92-8F87-10EC-3ABE-F2E1803A9CBC}"/>
              </a:ext>
            </a:extLst>
          </p:cNvPr>
          <p:cNvSpPr txBox="1">
            <a:spLocks/>
          </p:cNvSpPr>
          <p:nvPr/>
        </p:nvSpPr>
        <p:spPr bwMode="auto">
          <a:xfrm>
            <a:off x="362326" y="187726"/>
            <a:ext cx="10769600" cy="228600"/>
          </a:xfrm>
          <a:prstGeom prst="rect">
            <a:avLst/>
          </a:prstGeom>
          <a:solidFill>
            <a:srgbClr val="116020">
              <a:lumMod val="75000"/>
            </a:srgb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defRPr sz="1400" b="1" i="0" cap="all" spc="120">
                <a:solidFill>
                  <a:schemeClr val="bg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12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(Body)"/>
              </a:rPr>
              <a:t>VERIS COMMUNITY DATABASE (VCDB) ANALYSIS WORKFLOW PARADIGM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19651AA-40F1-980E-736A-62886DB4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7" y="541762"/>
            <a:ext cx="1143000" cy="642938"/>
          </a:xfrm>
          <a:prstGeom prst="rect">
            <a:avLst/>
          </a:prstGeom>
        </p:spPr>
      </p:pic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5AABA26-241D-A15D-37B8-84CF2FB77937}"/>
              </a:ext>
            </a:extLst>
          </p:cNvPr>
          <p:cNvSpPr txBox="1">
            <a:spLocks/>
          </p:cNvSpPr>
          <p:nvPr/>
        </p:nvSpPr>
        <p:spPr bwMode="auto">
          <a:xfrm>
            <a:off x="440697" y="1184700"/>
            <a:ext cx="2082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Github.com/vz-risk/VCDB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D3FCF5-A832-7DB2-7342-E105D0DE6FD1}"/>
              </a:ext>
            </a:extLst>
          </p:cNvPr>
          <p:cNvSpPr txBox="1"/>
          <p:nvPr/>
        </p:nvSpPr>
        <p:spPr>
          <a:xfrm>
            <a:off x="910597" y="1513105"/>
            <a:ext cx="1301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rgbClr val="2C292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Data Source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E00978C-0ECE-33CF-F0CD-74EEA661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88" y="2022914"/>
            <a:ext cx="264651" cy="21193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BC6D09D-AA03-595F-5385-CFB49EAB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87" y="2308873"/>
            <a:ext cx="264651" cy="21193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21476CB-BA6E-E965-BD95-EC7F9378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87" y="2622248"/>
            <a:ext cx="264651" cy="21193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6B24C5F-F619-2975-08B9-E4BD3D660BBC}"/>
              </a:ext>
            </a:extLst>
          </p:cNvPr>
          <p:cNvSpPr txBox="1"/>
          <p:nvPr/>
        </p:nvSpPr>
        <p:spPr>
          <a:xfrm>
            <a:off x="1194038" y="1979309"/>
            <a:ext cx="130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Submitted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D874E2-A74D-DB73-DDD6-A2D0C44E6CE5}"/>
              </a:ext>
            </a:extLst>
          </p:cNvPr>
          <p:cNvSpPr txBox="1"/>
          <p:nvPr/>
        </p:nvSpPr>
        <p:spPr>
          <a:xfrm>
            <a:off x="1194036" y="2304555"/>
            <a:ext cx="91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Validated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8614AA-5E4F-E13B-31DC-DC44690F4C34}"/>
              </a:ext>
            </a:extLst>
          </p:cNvPr>
          <p:cNvSpPr txBox="1"/>
          <p:nvPr/>
        </p:nvSpPr>
        <p:spPr>
          <a:xfrm>
            <a:off x="1194037" y="2590514"/>
            <a:ext cx="1143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Overridden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E55E085-8374-3052-B843-84B4CD7650A4}"/>
              </a:ext>
            </a:extLst>
          </p:cNvPr>
          <p:cNvSpPr/>
          <p:nvPr/>
        </p:nvSpPr>
        <p:spPr>
          <a:xfrm>
            <a:off x="851139" y="1877866"/>
            <a:ext cx="1473200" cy="1020425"/>
          </a:xfrm>
          <a:prstGeom prst="rect">
            <a:avLst/>
          </a:prstGeom>
          <a:noFill/>
          <a:ln w="12700" cap="flat" cmpd="sng" algn="ctr">
            <a:solidFill>
              <a:srgbClr val="990B01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4A998A-9DBD-965F-9EE2-1EC89150BCB9}"/>
              </a:ext>
            </a:extLst>
          </p:cNvPr>
          <p:cNvSpPr txBox="1"/>
          <p:nvPr/>
        </p:nvSpPr>
        <p:spPr>
          <a:xfrm>
            <a:off x="567697" y="2996468"/>
            <a:ext cx="317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10,262 incidents(as 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json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 files)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2C292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*As of 23</a:t>
            </a:r>
            <a:r>
              <a:rPr kumimoji="0" lang="en-US" sz="1200" b="0" i="1" u="none" strike="noStrike" kern="1200" cap="none" spc="0" normalizeH="0" baseline="30000" noProof="0" dirty="0">
                <a:ln>
                  <a:noFill/>
                </a:ln>
                <a:solidFill>
                  <a:srgbClr val="2C292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rd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2C292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 Jan 2024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BC6C78B-4DA7-B5DB-E5DB-9539F10FD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323" y="1949221"/>
            <a:ext cx="834503" cy="1122388"/>
          </a:xfrm>
          <a:prstGeom prst="rect">
            <a:avLst/>
          </a:prstGeom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7EB26563-9628-F240-455A-DB84EB18BA00}"/>
              </a:ext>
            </a:extLst>
          </p:cNvPr>
          <p:cNvSpPr/>
          <p:nvPr/>
        </p:nvSpPr>
        <p:spPr>
          <a:xfrm>
            <a:off x="2444832" y="2082708"/>
            <a:ext cx="1805669" cy="484114"/>
          </a:xfrm>
          <a:prstGeom prst="rightArrow">
            <a:avLst/>
          </a:prstGeom>
          <a:noFill/>
          <a:ln w="12700" cap="flat" cmpd="sng" algn="ctr">
            <a:solidFill>
              <a:srgbClr val="4034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C29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Ingestion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D51004A-4407-DFA1-AE90-55E4973D2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14" y="1585993"/>
            <a:ext cx="592142" cy="648853"/>
          </a:xfrm>
          <a:prstGeom prst="rect">
            <a:avLst/>
          </a:prstGeom>
        </p:spPr>
      </p:pic>
      <p:sp>
        <p:nvSpPr>
          <p:cNvPr id="129" name="Arrow: U-Turn 128">
            <a:extLst>
              <a:ext uri="{FF2B5EF4-FFF2-40B4-BE49-F238E27FC236}">
                <a16:creationId xmlns:a16="http://schemas.microsoft.com/office/drawing/2014/main" id="{4A5827A2-730B-74D2-06F9-5BDE3FBA5848}"/>
              </a:ext>
            </a:extLst>
          </p:cNvPr>
          <p:cNvSpPr/>
          <p:nvPr/>
        </p:nvSpPr>
        <p:spPr>
          <a:xfrm rot="10800000">
            <a:off x="4368372" y="3035188"/>
            <a:ext cx="592142" cy="78762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noFill/>
          <a:ln w="158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29EE3A60-4705-9174-70EC-92B507433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191" y="3904613"/>
            <a:ext cx="582011" cy="63775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2CCE2306-BC5A-18F8-92F5-87678F2F6CE7}"/>
              </a:ext>
            </a:extLst>
          </p:cNvPr>
          <p:cNvSpPr txBox="1"/>
          <p:nvPr/>
        </p:nvSpPr>
        <p:spPr>
          <a:xfrm>
            <a:off x="5010858" y="3208862"/>
            <a:ext cx="1349636" cy="338554"/>
          </a:xfrm>
          <a:prstGeom prst="rect">
            <a:avLst/>
          </a:prstGeom>
          <a:noFill/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C292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Data Cleaning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2F767428-F450-B397-B303-3A0F81A81D4E}"/>
              </a:ext>
            </a:extLst>
          </p:cNvPr>
          <p:cNvSpPr/>
          <p:nvPr/>
        </p:nvSpPr>
        <p:spPr>
          <a:xfrm>
            <a:off x="5091826" y="2048522"/>
            <a:ext cx="1944888" cy="523220"/>
          </a:xfrm>
          <a:prstGeom prst="rightArrow">
            <a:avLst/>
          </a:prstGeom>
          <a:noFill/>
          <a:ln w="12700" cap="flat" cmpd="sng" algn="ctr">
            <a:solidFill>
              <a:srgbClr val="4034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C29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Mining Insights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1AE1381-BBE9-114B-3BC4-5040204B0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676" y="1548655"/>
            <a:ext cx="592142" cy="648853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5C43406-614C-4CE8-E47D-1CF22833E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0137" y="1646688"/>
            <a:ext cx="3073909" cy="1280796"/>
          </a:xfrm>
          <a:prstGeom prst="rect">
            <a:avLst/>
          </a:prstGeom>
          <a:ln>
            <a:solidFill>
              <a:srgbClr val="403426"/>
            </a:solidFill>
          </a:ln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C482632D-4948-7244-134D-7D97C26CB867}"/>
              </a:ext>
            </a:extLst>
          </p:cNvPr>
          <p:cNvSpPr txBox="1"/>
          <p:nvPr/>
        </p:nvSpPr>
        <p:spPr>
          <a:xfrm>
            <a:off x="4960514" y="3547416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>
                    <a:lumMod val="75000"/>
                  </a:srgbClr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Post Cleaning: 10085 incidents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16020">
                    <a:lumMod val="75000"/>
                  </a:srgbClr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116020">
                  <a:lumMod val="75000"/>
                </a:srgbClr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04FD27F-2BDE-970A-3747-8228040A9F7B}"/>
              </a:ext>
            </a:extLst>
          </p:cNvPr>
          <p:cNvSpPr/>
          <p:nvPr/>
        </p:nvSpPr>
        <p:spPr>
          <a:xfrm>
            <a:off x="378691" y="494129"/>
            <a:ext cx="10653376" cy="4153909"/>
          </a:xfrm>
          <a:prstGeom prst="rect">
            <a:avLst/>
          </a:prstGeom>
          <a:noFill/>
          <a:ln w="3175" cap="flat" cmpd="sng" algn="ctr">
            <a:solidFill>
              <a:srgbClr val="0D481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 w="3175">
                <a:solidFill>
                  <a:srgbClr val="116020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10BAE75-4D97-F105-C998-816BCCBA8C49}"/>
              </a:ext>
            </a:extLst>
          </p:cNvPr>
          <p:cNvGrpSpPr/>
          <p:nvPr/>
        </p:nvGrpSpPr>
        <p:grpSpPr>
          <a:xfrm>
            <a:off x="3138735" y="5793133"/>
            <a:ext cx="1801162" cy="939852"/>
            <a:chOff x="382029" y="5595049"/>
            <a:chExt cx="1801162" cy="114373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315D392-DD1F-BC2B-2950-5274F7D78336}"/>
                </a:ext>
              </a:extLst>
            </p:cNvPr>
            <p:cNvSpPr/>
            <p:nvPr/>
          </p:nvSpPr>
          <p:spPr>
            <a:xfrm>
              <a:off x="382029" y="5595049"/>
              <a:ext cx="1801162" cy="1143738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156082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Rectangle: Rounded Corners 5">
              <a:extLst>
                <a:ext uri="{FF2B5EF4-FFF2-40B4-BE49-F238E27FC236}">
                  <a16:creationId xmlns:a16="http://schemas.microsoft.com/office/drawing/2014/main" id="{9958CE89-D57B-F28F-2CC3-86FD5FCDC245}"/>
                </a:ext>
              </a:extLst>
            </p:cNvPr>
            <p:cNvSpPr txBox="1"/>
            <p:nvPr/>
          </p:nvSpPr>
          <p:spPr>
            <a:xfrm>
              <a:off x="415528" y="5628548"/>
              <a:ext cx="1734164" cy="10767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Data insights</a:t>
              </a:r>
            </a:p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Frequency Analysis of Vulnerabilities across Industries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BBCAAB9-DB81-32A8-6176-BAC3AB81AAFD}"/>
              </a:ext>
            </a:extLst>
          </p:cNvPr>
          <p:cNvGrpSpPr/>
          <p:nvPr/>
        </p:nvGrpSpPr>
        <p:grpSpPr>
          <a:xfrm>
            <a:off x="5821845" y="5767980"/>
            <a:ext cx="1801162" cy="942783"/>
            <a:chOff x="2654132" y="5603729"/>
            <a:chExt cx="1801162" cy="1143738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AD56C22A-9840-25F8-F182-D028C8EE7041}"/>
                </a:ext>
              </a:extLst>
            </p:cNvPr>
            <p:cNvSpPr/>
            <p:nvPr/>
          </p:nvSpPr>
          <p:spPr>
            <a:xfrm>
              <a:off x="2654132" y="5603729"/>
              <a:ext cx="1801162" cy="1143738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156082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Rectangle: Rounded Corners 8">
              <a:extLst>
                <a:ext uri="{FF2B5EF4-FFF2-40B4-BE49-F238E27FC236}">
                  <a16:creationId xmlns:a16="http://schemas.microsoft.com/office/drawing/2014/main" id="{48D49C99-93AD-C0C1-30E0-7AC0EC0E7467}"/>
                </a:ext>
              </a:extLst>
            </p:cNvPr>
            <p:cNvSpPr txBox="1"/>
            <p:nvPr/>
          </p:nvSpPr>
          <p:spPr>
            <a:xfrm>
              <a:off x="2687631" y="5637125"/>
              <a:ext cx="1734164" cy="10768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Construct a Risk Assessment Framework</a:t>
              </a:r>
            </a:p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15EA534-06FC-325E-C7E5-BAC8D68E4272}"/>
              </a:ext>
            </a:extLst>
          </p:cNvPr>
          <p:cNvGrpSpPr/>
          <p:nvPr/>
        </p:nvGrpSpPr>
        <p:grpSpPr>
          <a:xfrm>
            <a:off x="8533542" y="5793132"/>
            <a:ext cx="1801162" cy="945875"/>
            <a:chOff x="4997071" y="5575708"/>
            <a:chExt cx="1801162" cy="1143738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7EB9DFCE-E4EE-7C01-106C-9E4D32058F4C}"/>
                </a:ext>
              </a:extLst>
            </p:cNvPr>
            <p:cNvSpPr/>
            <p:nvPr/>
          </p:nvSpPr>
          <p:spPr>
            <a:xfrm>
              <a:off x="4997071" y="5575708"/>
              <a:ext cx="1801162" cy="1143738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156082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Rectangle: Rounded Corners 11">
              <a:extLst>
                <a:ext uri="{FF2B5EF4-FFF2-40B4-BE49-F238E27FC236}">
                  <a16:creationId xmlns:a16="http://schemas.microsoft.com/office/drawing/2014/main" id="{C8A71BCD-3843-5CAD-9025-911934FDBE9E}"/>
                </a:ext>
              </a:extLst>
            </p:cNvPr>
            <p:cNvSpPr txBox="1"/>
            <p:nvPr/>
          </p:nvSpPr>
          <p:spPr>
            <a:xfrm>
              <a:off x="5030570" y="5608994"/>
              <a:ext cx="1734164" cy="10769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Build a visualization dashboard showcasing risk across industries</a:t>
              </a:r>
            </a:p>
          </p:txBody>
        </p:sp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488ECEA3-2B9E-6C6A-5DEE-CB9C160EF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052" y="4882106"/>
            <a:ext cx="749076" cy="867843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45F2EA01-028F-3782-715E-2E187BB8D2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4474" y="5068781"/>
            <a:ext cx="671585" cy="671585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5765A278-90A9-0A90-9C04-0F0F33387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4914" y="4961068"/>
            <a:ext cx="1087376" cy="788881"/>
          </a:xfrm>
          <a:prstGeom prst="rect">
            <a:avLst/>
          </a:prstGeom>
        </p:spPr>
      </p:pic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239873BF-00C8-7E87-0E9D-242E0A458C29}"/>
              </a:ext>
            </a:extLst>
          </p:cNvPr>
          <p:cNvCxnSpPr>
            <a:cxnSpLocks/>
          </p:cNvCxnSpPr>
          <p:nvPr/>
        </p:nvCxnSpPr>
        <p:spPr>
          <a:xfrm>
            <a:off x="4980270" y="6182642"/>
            <a:ext cx="621556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6843E1C-AAFF-50E8-0BDC-53D7CC37FC4D}"/>
              </a:ext>
            </a:extLst>
          </p:cNvPr>
          <p:cNvCxnSpPr>
            <a:cxnSpLocks/>
          </p:cNvCxnSpPr>
          <p:nvPr/>
        </p:nvCxnSpPr>
        <p:spPr>
          <a:xfrm>
            <a:off x="7693471" y="6221363"/>
            <a:ext cx="73226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62E42E13-7B49-F4D8-2FC1-A3C3A2E5124B}"/>
              </a:ext>
            </a:extLst>
          </p:cNvPr>
          <p:cNvSpPr/>
          <p:nvPr/>
        </p:nvSpPr>
        <p:spPr>
          <a:xfrm>
            <a:off x="2891571" y="4857523"/>
            <a:ext cx="2286001" cy="2324809"/>
          </a:xfrm>
          <a:prstGeom prst="ellipse">
            <a:avLst/>
          </a:prstGeom>
          <a:noFill/>
          <a:ln w="9525" cap="flat" cmpd="sng" algn="ctr">
            <a:solidFill>
              <a:srgbClr val="0D4818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4A9215A-FE35-81EE-CC09-CE2AF3104A40}"/>
              </a:ext>
            </a:extLst>
          </p:cNvPr>
          <p:cNvSpPr/>
          <p:nvPr/>
        </p:nvSpPr>
        <p:spPr>
          <a:xfrm>
            <a:off x="8291122" y="4857523"/>
            <a:ext cx="2286001" cy="2259743"/>
          </a:xfrm>
          <a:prstGeom prst="ellipse">
            <a:avLst/>
          </a:prstGeom>
          <a:noFill/>
          <a:ln w="9525" cap="flat" cmpd="sng" algn="ctr">
            <a:solidFill>
              <a:srgbClr val="0D4818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0DD8E1B4-C903-AFA5-2635-F1DD00606C1E}"/>
              </a:ext>
            </a:extLst>
          </p:cNvPr>
          <p:cNvSpPr/>
          <p:nvPr/>
        </p:nvSpPr>
        <p:spPr>
          <a:xfrm>
            <a:off x="5640194" y="4882106"/>
            <a:ext cx="2164463" cy="1871415"/>
          </a:xfrm>
          <a:prstGeom prst="roundRect">
            <a:avLst/>
          </a:prstGeom>
          <a:noFill/>
          <a:ln w="19050" cap="flat" cmpd="sng" algn="ctr">
            <a:solidFill>
              <a:srgbClr val="0D481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Left Brace 153">
            <a:extLst>
              <a:ext uri="{FF2B5EF4-FFF2-40B4-BE49-F238E27FC236}">
                <a16:creationId xmlns:a16="http://schemas.microsoft.com/office/drawing/2014/main" id="{AE29ABA4-8E9F-A1E1-C883-6CFC33E83C22}"/>
              </a:ext>
            </a:extLst>
          </p:cNvPr>
          <p:cNvSpPr/>
          <p:nvPr/>
        </p:nvSpPr>
        <p:spPr>
          <a:xfrm>
            <a:off x="2153266" y="4814530"/>
            <a:ext cx="613784" cy="1938992"/>
          </a:xfrm>
          <a:prstGeom prst="leftBrace">
            <a:avLst/>
          </a:prstGeom>
          <a:noFill/>
          <a:ln w="12700" cap="flat" cmpd="sng" algn="ctr">
            <a:solidFill>
              <a:srgbClr val="0D481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23C852-8A8E-C9C0-4DE3-0FFA82B20FC9}"/>
              </a:ext>
            </a:extLst>
          </p:cNvPr>
          <p:cNvSpPr txBox="1"/>
          <p:nvPr/>
        </p:nvSpPr>
        <p:spPr>
          <a:xfrm>
            <a:off x="315113" y="4924758"/>
            <a:ext cx="1767689" cy="1631216"/>
          </a:xfrm>
          <a:prstGeom prst="rect">
            <a:avLst/>
          </a:prstGeom>
          <a:noFill/>
          <a:ln>
            <a:solidFill>
              <a:srgbClr val="0D4818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kind of insights, should we look to uncover from the data?</a:t>
            </a:r>
          </a:p>
        </p:txBody>
      </p:sp>
    </p:spTree>
    <p:extLst>
      <p:ext uri="{BB962C8B-B14F-4D97-AF65-F5344CB8AC3E}">
        <p14:creationId xmlns:p14="http://schemas.microsoft.com/office/powerpoint/2010/main" val="2095930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872F0B-12A6-9143-1EE8-A99093E2A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83677"/>
            <a:ext cx="11404600" cy="241300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cap="none" dirty="0"/>
              <a:t>DEVELOPING A RISK MODEL BASED ON THE VERIS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F067B-4BAC-F0A7-2AEA-FC074F02C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16"/>
          <a:stretch/>
        </p:blipFill>
        <p:spPr>
          <a:xfrm>
            <a:off x="228600" y="424108"/>
            <a:ext cx="11404600" cy="350606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6D13D4E-523F-6541-1762-8838E7CF8036}"/>
              </a:ext>
            </a:extLst>
          </p:cNvPr>
          <p:cNvSpPr txBox="1"/>
          <p:nvPr/>
        </p:nvSpPr>
        <p:spPr>
          <a:xfrm>
            <a:off x="7961346" y="3971392"/>
            <a:ext cx="1356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Risk Model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B86337C-EC5E-2B51-1B13-3876B240FE8B}"/>
                  </a:ext>
                </a:extLst>
              </p14:cNvPr>
              <p14:cNvContentPartPr/>
              <p14:nvPr/>
            </p14:nvContentPartPr>
            <p14:xfrm>
              <a:off x="3880339" y="2731477"/>
              <a:ext cx="17584" cy="17584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B86337C-EC5E-2B51-1B13-3876B240FE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7539" y="1852277"/>
                <a:ext cx="141928" cy="175840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Pentagon 68">
            <a:extLst>
              <a:ext uri="{FF2B5EF4-FFF2-40B4-BE49-F238E27FC236}">
                <a16:creationId xmlns:a16="http://schemas.microsoft.com/office/drawing/2014/main" id="{C1DB2D6A-6172-B30D-D024-73B9A65355F4}"/>
              </a:ext>
            </a:extLst>
          </p:cNvPr>
          <p:cNvSpPr/>
          <p:nvPr/>
        </p:nvSpPr>
        <p:spPr>
          <a:xfrm>
            <a:off x="8577091" y="3743430"/>
            <a:ext cx="2993334" cy="2745021"/>
          </a:xfrm>
          <a:prstGeom prst="pent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502043-E6D4-634E-87ED-C33440B7FA19}"/>
              </a:ext>
            </a:extLst>
          </p:cNvPr>
          <p:cNvCxnSpPr>
            <a:cxnSpLocks/>
            <a:stCxn id="69" idx="1"/>
          </p:cNvCxnSpPr>
          <p:nvPr/>
        </p:nvCxnSpPr>
        <p:spPr>
          <a:xfrm>
            <a:off x="8577094" y="4791932"/>
            <a:ext cx="1496664" cy="450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F0A3E5E-4307-E8A2-DA0B-7210CE3CC397}"/>
              </a:ext>
            </a:extLst>
          </p:cNvPr>
          <p:cNvCxnSpPr>
            <a:cxnSpLocks/>
            <a:stCxn id="69" idx="0"/>
          </p:cNvCxnSpPr>
          <p:nvPr/>
        </p:nvCxnSpPr>
        <p:spPr>
          <a:xfrm>
            <a:off x="10073758" y="3743430"/>
            <a:ext cx="0" cy="1498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144AC55-9B07-A52E-3210-49F441CB4853}"/>
              </a:ext>
            </a:extLst>
          </p:cNvPr>
          <p:cNvCxnSpPr>
            <a:cxnSpLocks/>
            <a:stCxn id="69" idx="5"/>
          </p:cNvCxnSpPr>
          <p:nvPr/>
        </p:nvCxnSpPr>
        <p:spPr>
          <a:xfrm flipH="1">
            <a:off x="10073758" y="4791932"/>
            <a:ext cx="1496664" cy="450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A37BA51-C829-0082-E600-64455A85B11E}"/>
              </a:ext>
            </a:extLst>
          </p:cNvPr>
          <p:cNvCxnSpPr>
            <a:cxnSpLocks/>
            <a:endCxn id="69" idx="4"/>
          </p:cNvCxnSpPr>
          <p:nvPr/>
        </p:nvCxnSpPr>
        <p:spPr>
          <a:xfrm>
            <a:off x="10073755" y="5242103"/>
            <a:ext cx="924992" cy="1246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68E2ECE-E5DF-C95E-279A-C28656B55C86}"/>
              </a:ext>
            </a:extLst>
          </p:cNvPr>
          <p:cNvSpPr txBox="1"/>
          <p:nvPr/>
        </p:nvSpPr>
        <p:spPr>
          <a:xfrm rot="2048277">
            <a:off x="10332010" y="4276086"/>
            <a:ext cx="9758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70FE341-49EC-75CA-D162-12C65D2272A6}"/>
              </a:ext>
            </a:extLst>
          </p:cNvPr>
          <p:cNvSpPr txBox="1"/>
          <p:nvPr/>
        </p:nvSpPr>
        <p:spPr>
          <a:xfrm rot="19492476">
            <a:off x="9061889" y="4232725"/>
            <a:ext cx="84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Threat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DA1C506-0FED-9D88-21C7-AE1F49928024}"/>
              </a:ext>
            </a:extLst>
          </p:cNvPr>
          <p:cNvCxnSpPr>
            <a:cxnSpLocks/>
          </p:cNvCxnSpPr>
          <p:nvPr/>
        </p:nvCxnSpPr>
        <p:spPr>
          <a:xfrm flipV="1">
            <a:off x="9163355" y="5242110"/>
            <a:ext cx="924989" cy="1246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4479DFD-12B1-1DCE-54D9-1D203A2FD467}"/>
              </a:ext>
            </a:extLst>
          </p:cNvPr>
          <p:cNvSpPr/>
          <p:nvPr/>
        </p:nvSpPr>
        <p:spPr>
          <a:xfrm>
            <a:off x="9557016" y="4577274"/>
            <a:ext cx="381000" cy="330200"/>
          </a:xfrm>
          <a:prstGeom prst="roundRect">
            <a:avLst/>
          </a:prstGeom>
          <a:solidFill>
            <a:srgbClr val="FFC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36EA6B83-61B0-F6DE-DF2E-028223FA75D3}"/>
              </a:ext>
            </a:extLst>
          </p:cNvPr>
          <p:cNvSpPr/>
          <p:nvPr/>
        </p:nvSpPr>
        <p:spPr>
          <a:xfrm>
            <a:off x="10243006" y="4568696"/>
            <a:ext cx="381000" cy="330200"/>
          </a:xfrm>
          <a:prstGeom prst="roundRect">
            <a:avLst/>
          </a:prstGeom>
          <a:solidFill>
            <a:srgbClr val="FFC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B994B97-A834-D10A-21B6-43B07B87AB3D}"/>
              </a:ext>
            </a:extLst>
          </p:cNvPr>
          <p:cNvSpPr/>
          <p:nvPr/>
        </p:nvSpPr>
        <p:spPr>
          <a:xfrm>
            <a:off x="10468346" y="5277384"/>
            <a:ext cx="397436" cy="309921"/>
          </a:xfrm>
          <a:prstGeom prst="roundRect">
            <a:avLst/>
          </a:prstGeom>
          <a:solidFill>
            <a:srgbClr val="FFC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6AA85D-794C-BD1B-00CA-D994E57221FA}"/>
              </a:ext>
            </a:extLst>
          </p:cNvPr>
          <p:cNvSpPr txBox="1"/>
          <p:nvPr/>
        </p:nvSpPr>
        <p:spPr>
          <a:xfrm rot="17362092">
            <a:off x="10753902" y="5410728"/>
            <a:ext cx="766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Asset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DC101ADC-8754-2BC4-EECA-B730C9CA6CA0}"/>
              </a:ext>
            </a:extLst>
          </p:cNvPr>
          <p:cNvSpPr/>
          <p:nvPr/>
        </p:nvSpPr>
        <p:spPr>
          <a:xfrm>
            <a:off x="9889515" y="5645615"/>
            <a:ext cx="381000" cy="330200"/>
          </a:xfrm>
          <a:prstGeom prst="roundRect">
            <a:avLst/>
          </a:prstGeom>
          <a:solidFill>
            <a:srgbClr val="FFC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417BED6-1B20-38A4-1B26-89C767D661F0}"/>
              </a:ext>
            </a:extLst>
          </p:cNvPr>
          <p:cNvSpPr txBox="1"/>
          <p:nvPr/>
        </p:nvSpPr>
        <p:spPr>
          <a:xfrm>
            <a:off x="9625845" y="6138946"/>
            <a:ext cx="9249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Attribute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3FB145F-0646-30CC-2475-876BDDD21701}"/>
              </a:ext>
            </a:extLst>
          </p:cNvPr>
          <p:cNvSpPr/>
          <p:nvPr/>
        </p:nvSpPr>
        <p:spPr>
          <a:xfrm>
            <a:off x="9272718" y="5221640"/>
            <a:ext cx="381000" cy="330200"/>
          </a:xfrm>
          <a:prstGeom prst="roundRect">
            <a:avLst/>
          </a:prstGeom>
          <a:solidFill>
            <a:srgbClr val="FFC000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/>
              </a:rPr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7948A9-D643-66D3-7D1C-894CA1B4EBF0}"/>
              </a:ext>
            </a:extLst>
          </p:cNvPr>
          <p:cNvSpPr txBox="1"/>
          <p:nvPr/>
        </p:nvSpPr>
        <p:spPr>
          <a:xfrm rot="4199319">
            <a:off x="8598122" y="5448356"/>
            <a:ext cx="8458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1455512-62E6-CB76-3B5F-CFF3EBEE1595}"/>
              </a:ext>
            </a:extLst>
          </p:cNvPr>
          <p:cNvSpPr txBox="1"/>
          <p:nvPr/>
        </p:nvSpPr>
        <p:spPr>
          <a:xfrm>
            <a:off x="9763357" y="5049559"/>
            <a:ext cx="635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RISK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11238A93-3DE2-9F95-B9F7-F14833B4E24F}"/>
              </a:ext>
            </a:extLst>
          </p:cNvPr>
          <p:cNvSpPr/>
          <p:nvPr/>
        </p:nvSpPr>
        <p:spPr>
          <a:xfrm>
            <a:off x="2688559" y="2563681"/>
            <a:ext cx="381000" cy="330200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0E8B929-E59D-71A8-524A-96DF91A39B2E}"/>
              </a:ext>
            </a:extLst>
          </p:cNvPr>
          <p:cNvSpPr/>
          <p:nvPr/>
        </p:nvSpPr>
        <p:spPr>
          <a:xfrm>
            <a:off x="3889131" y="2575169"/>
            <a:ext cx="381000" cy="330200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3D566D2-FD33-5A06-E616-B20A4D3D9A89}"/>
              </a:ext>
            </a:extLst>
          </p:cNvPr>
          <p:cNvSpPr/>
          <p:nvPr/>
        </p:nvSpPr>
        <p:spPr>
          <a:xfrm>
            <a:off x="5089703" y="2563681"/>
            <a:ext cx="397436" cy="30992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F2CA7F5-1447-99FB-D3DB-4A15D9DD2964}"/>
              </a:ext>
            </a:extLst>
          </p:cNvPr>
          <p:cNvSpPr/>
          <p:nvPr/>
        </p:nvSpPr>
        <p:spPr>
          <a:xfrm>
            <a:off x="6704863" y="2539864"/>
            <a:ext cx="381000" cy="330200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1BB0741-D481-6BDD-E96C-55CBA3FFAC43}"/>
              </a:ext>
            </a:extLst>
          </p:cNvPr>
          <p:cNvSpPr/>
          <p:nvPr/>
        </p:nvSpPr>
        <p:spPr>
          <a:xfrm>
            <a:off x="9484833" y="2551239"/>
            <a:ext cx="381000" cy="330200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libri"/>
              </a:rPr>
              <a:t>5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ABC00A-C3C6-4795-B811-5FA35720595F}"/>
              </a:ext>
            </a:extLst>
          </p:cNvPr>
          <p:cNvSpPr txBox="1"/>
          <p:nvPr/>
        </p:nvSpPr>
        <p:spPr>
          <a:xfrm>
            <a:off x="234696" y="4137315"/>
            <a:ext cx="78799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i="1" dirty="0">
                <a:solidFill>
                  <a:srgbClr val="000000"/>
                </a:solidFill>
              </a:rPr>
              <a:t>Threats</a:t>
            </a:r>
            <a:r>
              <a:rPr lang="en-US" dirty="0">
                <a:solidFill>
                  <a:srgbClr val="000000"/>
                </a:solidFill>
              </a:rPr>
              <a:t> : The scope and nature of threats posed by malicious actors (adversaries) targeting an organization.</a:t>
            </a:r>
          </a:p>
          <a:p>
            <a:pPr marL="342900" indent="-342900">
              <a:buAutoNum type="arabicPeriod"/>
            </a:pPr>
            <a:r>
              <a:rPr lang="en-US" b="1" i="1" dirty="0">
                <a:solidFill>
                  <a:srgbClr val="000000"/>
                </a:solidFill>
              </a:rPr>
              <a:t>Actions</a:t>
            </a:r>
            <a:r>
              <a:rPr lang="en-US" dirty="0">
                <a:solidFill>
                  <a:srgbClr val="000000"/>
                </a:solidFill>
              </a:rPr>
              <a:t> : The range of potential attack techniques and their ease of exploitability against an organization.</a:t>
            </a:r>
          </a:p>
          <a:p>
            <a:pPr marL="342900" indent="-342900">
              <a:buAutoNum type="arabicPeriod"/>
            </a:pPr>
            <a:r>
              <a:rPr lang="en-US" b="1" i="1" dirty="0">
                <a:solidFill>
                  <a:srgbClr val="000000"/>
                </a:solidFill>
              </a:rPr>
              <a:t>Assets</a:t>
            </a:r>
            <a:r>
              <a:rPr lang="en-US" dirty="0">
                <a:solidFill>
                  <a:srgbClr val="000000"/>
                </a:solidFill>
              </a:rPr>
              <a:t> :  Analysis of an organization's valuable assets.</a:t>
            </a:r>
          </a:p>
          <a:p>
            <a:pPr marL="342900" indent="-342900">
              <a:buAutoNum type="arabicPeriod"/>
            </a:pPr>
            <a:r>
              <a:rPr lang="en-US" b="1" i="1" dirty="0">
                <a:solidFill>
                  <a:srgbClr val="000000"/>
                </a:solidFill>
              </a:rPr>
              <a:t>Attributes</a:t>
            </a:r>
            <a:r>
              <a:rPr lang="en-US" dirty="0">
                <a:solidFill>
                  <a:srgbClr val="000000"/>
                </a:solidFill>
              </a:rPr>
              <a:t>: The potential compromise of their security attributes (confidentiality, integrity, and availability).</a:t>
            </a:r>
          </a:p>
          <a:p>
            <a:pPr marL="342900" indent="-342900">
              <a:buAutoNum type="arabicPeriod"/>
            </a:pPr>
            <a:r>
              <a:rPr lang="en-US" b="1" i="1" dirty="0">
                <a:solidFill>
                  <a:srgbClr val="000000"/>
                </a:solidFill>
              </a:rPr>
              <a:t>Impacts</a:t>
            </a:r>
            <a:r>
              <a:rPr lang="en-US" dirty="0">
                <a:solidFill>
                  <a:srgbClr val="000000"/>
                </a:solidFill>
              </a:rPr>
              <a:t>: The potential severity of disruption to an organization's operations in the event of a security incident.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058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A84AD-33CB-831D-EC39-23CFF31A6AC0}"/>
              </a:ext>
            </a:extLst>
          </p:cNvPr>
          <p:cNvSpPr txBox="1">
            <a:spLocks/>
          </p:cNvSpPr>
          <p:nvPr/>
        </p:nvSpPr>
        <p:spPr bwMode="auto">
          <a:xfrm>
            <a:off x="254000" y="165100"/>
            <a:ext cx="10769600" cy="2413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defRPr sz="1400" b="1" i="0" cap="all" spc="120">
                <a:solidFill>
                  <a:schemeClr val="bg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12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TECHNICAL CHALLENGE: NEED FOR A UNIVERSAL APPROACH TO CONDUCT FREQUENCY ANALYSIS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6378A-4B7A-DC23-9C68-C4985E5C9C67}"/>
              </a:ext>
            </a:extLst>
          </p:cNvPr>
          <p:cNvSpPr txBox="1"/>
          <p:nvPr/>
        </p:nvSpPr>
        <p:spPr>
          <a:xfrm>
            <a:off x="254000" y="565829"/>
            <a:ext cx="787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 Function: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group_by_count_to_df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fields_tags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match_query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addFields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ordinal_sort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3A561-17DD-ECA1-6B5A-0C05F4E7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3" y="3393256"/>
            <a:ext cx="834503" cy="112238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FC32416-1243-4491-D6FF-CCF0244B267B}"/>
              </a:ext>
            </a:extLst>
          </p:cNvPr>
          <p:cNvSpPr/>
          <p:nvPr/>
        </p:nvSpPr>
        <p:spPr>
          <a:xfrm rot="5400000">
            <a:off x="80447" y="2050235"/>
            <a:ext cx="1788996" cy="484114"/>
          </a:xfrm>
          <a:prstGeom prst="rightArrow">
            <a:avLst/>
          </a:prstGeom>
          <a:noFill/>
          <a:ln w="12700" cap="flat" cmpd="sng" algn="ctr">
            <a:solidFill>
              <a:srgbClr val="4034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C29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EFFD8-1730-3919-B4D9-098039985AE6}"/>
              </a:ext>
            </a:extLst>
          </p:cNvPr>
          <p:cNvSpPr txBox="1"/>
          <p:nvPr/>
        </p:nvSpPr>
        <p:spPr>
          <a:xfrm>
            <a:off x="-350121" y="4715093"/>
            <a:ext cx="317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16020">
                    <a:lumMod val="75000"/>
                  </a:srgbClr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Set of .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116020">
                    <a:lumMod val="75000"/>
                  </a:srgbClr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json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16020">
                    <a:lumMod val="75000"/>
                  </a:srgbClr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 docs with nested fields.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116020">
                  <a:lumMod val="75000"/>
                </a:srgbClr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13B52-7864-6447-904C-5295BDE4CE4A}"/>
              </a:ext>
            </a:extLst>
          </p:cNvPr>
          <p:cNvSpPr txBox="1"/>
          <p:nvPr/>
        </p:nvSpPr>
        <p:spPr>
          <a:xfrm>
            <a:off x="414689" y="4447222"/>
            <a:ext cx="12174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VCDB Dataset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116020">
                  <a:lumMod val="75000"/>
                </a:srgbClr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FAF98C-CF7D-2334-0C14-9CCD101D4AD2}"/>
              </a:ext>
            </a:extLst>
          </p:cNvPr>
          <p:cNvGrpSpPr/>
          <p:nvPr/>
        </p:nvGrpSpPr>
        <p:grpSpPr>
          <a:xfrm>
            <a:off x="2000458" y="2852321"/>
            <a:ext cx="1640514" cy="795001"/>
            <a:chOff x="382029" y="5595049"/>
            <a:chExt cx="1801162" cy="114373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0078C6D-E5CF-E5C7-1D94-074789AE5712}"/>
                </a:ext>
              </a:extLst>
            </p:cNvPr>
            <p:cNvSpPr/>
            <p:nvPr/>
          </p:nvSpPr>
          <p:spPr>
            <a:xfrm>
              <a:off x="382029" y="5595049"/>
              <a:ext cx="1801162" cy="1143738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156082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: Rounded Corners 5">
              <a:extLst>
                <a:ext uri="{FF2B5EF4-FFF2-40B4-BE49-F238E27FC236}">
                  <a16:creationId xmlns:a16="http://schemas.microsoft.com/office/drawing/2014/main" id="{01EA00DF-CEB5-8EBD-77EC-4B639E7CD0E9}"/>
                </a:ext>
              </a:extLst>
            </p:cNvPr>
            <p:cNvSpPr txBox="1"/>
            <p:nvPr/>
          </p:nvSpPr>
          <p:spPr>
            <a:xfrm>
              <a:off x="415528" y="5628549"/>
              <a:ext cx="1734164" cy="10767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Data insights</a:t>
              </a:r>
            </a:p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Frequency Analysis of Vulnerabilities across Industries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5671B17-16F3-4FCB-D924-139B34BE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533" y="1690592"/>
            <a:ext cx="910488" cy="1054847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DF5DD7FF-AE2E-FB7D-9175-16228034F6FB}"/>
              </a:ext>
            </a:extLst>
          </p:cNvPr>
          <p:cNvSpPr/>
          <p:nvPr/>
        </p:nvSpPr>
        <p:spPr>
          <a:xfrm>
            <a:off x="1541984" y="3665600"/>
            <a:ext cx="2721288" cy="484114"/>
          </a:xfrm>
          <a:prstGeom prst="rightArrow">
            <a:avLst/>
          </a:prstGeom>
          <a:noFill/>
          <a:ln w="12700" cap="flat" cmpd="sng" algn="ctr">
            <a:solidFill>
              <a:srgbClr val="4034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C29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Frequency Analysis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47D85E-304D-478A-53BC-FB6A1B225382}"/>
              </a:ext>
            </a:extLst>
          </p:cNvPr>
          <p:cNvSpPr/>
          <p:nvPr/>
        </p:nvSpPr>
        <p:spPr>
          <a:xfrm>
            <a:off x="4395039" y="3665600"/>
            <a:ext cx="1217469" cy="484114"/>
          </a:xfrm>
          <a:prstGeom prst="roundRect">
            <a:avLst/>
          </a:prstGeom>
          <a:noFill/>
          <a:ln w="12700" cap="flat" cmpd="sng" algn="ctr">
            <a:solidFill>
              <a:srgbClr val="990B01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482AE4-C1CF-F690-8F9E-87A6BFFC3EAA}"/>
              </a:ext>
            </a:extLst>
          </p:cNvPr>
          <p:cNvSpPr txBox="1"/>
          <p:nvPr/>
        </p:nvSpPr>
        <p:spPr>
          <a:xfrm>
            <a:off x="3682689" y="4269422"/>
            <a:ext cx="317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16020">
                    <a:lumMod val="75000"/>
                  </a:srgbClr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Set of .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116020">
                    <a:lumMod val="75000"/>
                  </a:srgbClr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json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16020">
                    <a:lumMod val="75000"/>
                  </a:srgbClr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 docs with nested fields.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116020">
                  <a:lumMod val="75000"/>
                </a:srgbClr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41" name="Arrow: Bent 40">
            <a:extLst>
              <a:ext uri="{FF2B5EF4-FFF2-40B4-BE49-F238E27FC236}">
                <a16:creationId xmlns:a16="http://schemas.microsoft.com/office/drawing/2014/main" id="{F1F596B4-9682-6AEC-FACE-4DB4F8A2F090}"/>
              </a:ext>
            </a:extLst>
          </p:cNvPr>
          <p:cNvSpPr/>
          <p:nvPr/>
        </p:nvSpPr>
        <p:spPr>
          <a:xfrm>
            <a:off x="4897992" y="2170790"/>
            <a:ext cx="1640514" cy="1422400"/>
          </a:xfrm>
          <a:prstGeom prst="bentArrow">
            <a:avLst>
              <a:gd name="adj1" fmla="val 16450"/>
              <a:gd name="adj2" fmla="val 16032"/>
              <a:gd name="adj3" fmla="val 28653"/>
              <a:gd name="adj4" fmla="val 32295"/>
            </a:avLst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  <a:r>
              <a:rPr kumimoji="0" lang="en-US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Parsing&amp;Sorting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DAD56E6-2BA7-622C-5322-74A65D239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479" y="3099556"/>
            <a:ext cx="1450014" cy="5873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E98F04-BA29-9366-DD34-3F90E3E7BC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84" r="6515" b="9155"/>
          <a:stretch/>
        </p:blipFill>
        <p:spPr>
          <a:xfrm>
            <a:off x="6685896" y="1601157"/>
            <a:ext cx="2219260" cy="16264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F9D39DF-8B46-D1AD-A76F-CE962F5C5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896" y="5185354"/>
            <a:ext cx="2438400" cy="121920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2DEB313E-3427-6FE7-E716-FC9FE95C9B45}"/>
              </a:ext>
            </a:extLst>
          </p:cNvPr>
          <p:cNvSpPr/>
          <p:nvPr/>
        </p:nvSpPr>
        <p:spPr>
          <a:xfrm rot="5400000">
            <a:off x="7241371" y="4147908"/>
            <a:ext cx="1327450" cy="484114"/>
          </a:xfrm>
          <a:prstGeom prst="rightArrow">
            <a:avLst/>
          </a:prstGeom>
          <a:noFill/>
          <a:ln w="12700" cap="flat" cmpd="sng" algn="ctr">
            <a:solidFill>
              <a:srgbClr val="4034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C29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66D7D4-F225-FCD5-0290-38AD043AF6CA}"/>
              </a:ext>
            </a:extLst>
          </p:cNvPr>
          <p:cNvSpPr txBox="1"/>
          <p:nvPr/>
        </p:nvSpPr>
        <p:spPr>
          <a:xfrm>
            <a:off x="7230068" y="6451982"/>
            <a:ext cx="219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Visualization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B79E8F-D454-AB63-2599-9DA066E7EC88}"/>
              </a:ext>
            </a:extLst>
          </p:cNvPr>
          <p:cNvGrpSpPr/>
          <p:nvPr/>
        </p:nvGrpSpPr>
        <p:grpSpPr>
          <a:xfrm>
            <a:off x="9600660" y="5548753"/>
            <a:ext cx="1841824" cy="903229"/>
            <a:chOff x="4997071" y="5575708"/>
            <a:chExt cx="1801162" cy="1143738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8B38B1B-BA07-CB9F-AE54-7AAF15CAF115}"/>
                </a:ext>
              </a:extLst>
            </p:cNvPr>
            <p:cNvSpPr/>
            <p:nvPr/>
          </p:nvSpPr>
          <p:spPr>
            <a:xfrm>
              <a:off x="4997071" y="5575708"/>
              <a:ext cx="1801162" cy="1143738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156082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: Rounded Corners 11">
              <a:extLst>
                <a:ext uri="{FF2B5EF4-FFF2-40B4-BE49-F238E27FC236}">
                  <a16:creationId xmlns:a16="http://schemas.microsoft.com/office/drawing/2014/main" id="{70034167-6497-819B-D179-4422D3F28B5C}"/>
                </a:ext>
              </a:extLst>
            </p:cNvPr>
            <p:cNvSpPr txBox="1"/>
            <p:nvPr/>
          </p:nvSpPr>
          <p:spPr>
            <a:xfrm>
              <a:off x="5030570" y="5608994"/>
              <a:ext cx="1734164" cy="10769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Build a visualization dashboard showcasing risk across industries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1DDA695-E84C-271B-AE31-986EAA40C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2032" y="4656235"/>
            <a:ext cx="1111924" cy="806690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E09005BD-A223-AEB9-F624-86A35160D819}"/>
              </a:ext>
            </a:extLst>
          </p:cNvPr>
          <p:cNvSpPr/>
          <p:nvPr/>
        </p:nvSpPr>
        <p:spPr>
          <a:xfrm>
            <a:off x="9358240" y="4672381"/>
            <a:ext cx="2337609" cy="2157860"/>
          </a:xfrm>
          <a:prstGeom prst="ellipse">
            <a:avLst/>
          </a:prstGeom>
          <a:noFill/>
          <a:ln w="9525" cap="flat" cmpd="sng" algn="ctr">
            <a:solidFill>
              <a:srgbClr val="0D4818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22361DD-B4F1-172D-2599-93C0E62C0D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0969" y="532505"/>
            <a:ext cx="318532" cy="3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3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559D9-BD7B-CA3B-88D5-5F069D612F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986" y="87620"/>
            <a:ext cx="10769600" cy="228600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cap="none" dirty="0"/>
              <a:t>ILLUSTRATION OF THE POWER OF USING THE FREQUENCY AGGREGATION FUNCTION</a:t>
            </a:r>
          </a:p>
          <a:p>
            <a:endParaRPr lang="en-US" cap="non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E78043-9F31-8ACE-FD7C-1E59EB45455D}"/>
              </a:ext>
            </a:extLst>
          </p:cNvPr>
          <p:cNvGraphicFramePr>
            <a:graphicFrameLocks noGrp="1"/>
          </p:cNvGraphicFramePr>
          <p:nvPr/>
        </p:nvGraphicFramePr>
        <p:xfrm>
          <a:off x="148987" y="396913"/>
          <a:ext cx="10769599" cy="10017130"/>
        </p:xfrm>
        <a:graphic>
          <a:graphicData uri="http://schemas.openxmlformats.org/drawingml/2006/table">
            <a:tbl>
              <a:tblPr/>
              <a:tblGrid>
                <a:gridCol w="2181868">
                  <a:extLst>
                    <a:ext uri="{9D8B030D-6E8A-4147-A177-3AD203B41FA5}">
                      <a16:colId xmlns:a16="http://schemas.microsoft.com/office/drawing/2014/main" val="3253386192"/>
                    </a:ext>
                  </a:extLst>
                </a:gridCol>
                <a:gridCol w="3723236">
                  <a:extLst>
                    <a:ext uri="{9D8B030D-6E8A-4147-A177-3AD203B41FA5}">
                      <a16:colId xmlns:a16="http://schemas.microsoft.com/office/drawing/2014/main" val="137373654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324236947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51526717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329599939"/>
                    </a:ext>
                  </a:extLst>
                </a:gridCol>
                <a:gridCol w="1749820">
                  <a:extLst>
                    <a:ext uri="{9D8B030D-6E8A-4147-A177-3AD203B41FA5}">
                      <a16:colId xmlns:a16="http://schemas.microsoft.com/office/drawing/2014/main" val="3531281493"/>
                    </a:ext>
                  </a:extLst>
                </a:gridCol>
              </a:tblGrid>
              <a:tr h="1752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Industry_Name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Count_Industry_Name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US_State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Count_US_State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External_Actor_Motive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Count_External_Actor_Motive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139442"/>
                  </a:ext>
                </a:extLst>
              </a:tr>
              <a:tr h="85292">
                <a:tc rowSpan="63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Educational Services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3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747239"/>
                  </a:ext>
                </a:extLst>
              </a:tr>
              <a:tr h="1462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NY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919470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('Ideology',)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105580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340790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TX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00579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('Grudge',)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146333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474046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503314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('Fun',)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270958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('Grudge',)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50234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('Fun',)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215041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4852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('Ideology',)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126440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829616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679461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37892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('Fun',)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804736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76027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31249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('Grudge',)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94130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601091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935498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99475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96063"/>
                  </a:ext>
                </a:extLst>
              </a:tr>
              <a:tr h="355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('Fun',)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509656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11219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44529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('Fun',)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523961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380400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50973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82074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('Fun',)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763455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('Ideology',)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022585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211385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('Ideology',)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594610"/>
                  </a:ext>
                </a:extLst>
              </a:tr>
              <a:tr h="1139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20050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KS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2335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611291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886997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KY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622583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567336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803120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630065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315964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206171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086934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755089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('Other',)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340279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514788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WV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786285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82389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45085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NV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94287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319638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14865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VT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050979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71661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129033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225247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219341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385566"/>
                  </a:ext>
                </a:extLst>
              </a:tr>
              <a:tr h="1412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355992"/>
                  </a:ext>
                </a:extLst>
              </a:tr>
              <a:tr h="85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WY</a:t>
                      </a:r>
                    </a:p>
                  </a:txBody>
                  <a:tcPr marL="3820" marR="3820" marT="38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('Financial',)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20" marR="3820" marT="38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05049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EC839500-3A0B-1532-BDB0-B9029B54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9" y="1585882"/>
            <a:ext cx="5710761" cy="1843118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21E4C0A-958B-760A-6425-6F7BCABB61AC}"/>
              </a:ext>
            </a:extLst>
          </p:cNvPr>
          <p:cNvGrpSpPr/>
          <p:nvPr/>
        </p:nvGrpSpPr>
        <p:grpSpPr>
          <a:xfrm>
            <a:off x="2847435" y="4936399"/>
            <a:ext cx="2000096" cy="796250"/>
            <a:chOff x="4997071" y="5575708"/>
            <a:chExt cx="1801162" cy="114373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2B90E48-509E-CF81-6F19-231D86933327}"/>
                </a:ext>
              </a:extLst>
            </p:cNvPr>
            <p:cNvSpPr/>
            <p:nvPr/>
          </p:nvSpPr>
          <p:spPr>
            <a:xfrm>
              <a:off x="4997071" y="5575708"/>
              <a:ext cx="1801162" cy="1143738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156082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: Rounded Corners 11">
              <a:extLst>
                <a:ext uri="{FF2B5EF4-FFF2-40B4-BE49-F238E27FC236}">
                  <a16:creationId xmlns:a16="http://schemas.microsoft.com/office/drawing/2014/main" id="{83E919CA-B8F7-2CB1-590D-C5681B282A8B}"/>
                </a:ext>
              </a:extLst>
            </p:cNvPr>
            <p:cNvSpPr txBox="1"/>
            <p:nvPr/>
          </p:nvSpPr>
          <p:spPr>
            <a:xfrm>
              <a:off x="5030570" y="5608994"/>
              <a:ext cx="1734164" cy="10769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Build a visualization dashboard showcasing risk across industries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76DA1DF-64AA-9273-B4F9-2DFE18596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807" y="4043879"/>
            <a:ext cx="1207474" cy="876011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210DE43-1F76-B292-68A0-0D3BE07A3892}"/>
              </a:ext>
            </a:extLst>
          </p:cNvPr>
          <p:cNvSpPr/>
          <p:nvPr/>
        </p:nvSpPr>
        <p:spPr>
          <a:xfrm>
            <a:off x="2605015" y="4060026"/>
            <a:ext cx="2538485" cy="1902281"/>
          </a:xfrm>
          <a:prstGeom prst="ellipse">
            <a:avLst/>
          </a:prstGeom>
          <a:noFill/>
          <a:ln w="9525" cap="flat" cmpd="sng" algn="ctr">
            <a:solidFill>
              <a:srgbClr val="0D4818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74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954204-48E4-1845-AF8E-C26E772E6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29203"/>
            <a:ext cx="10769600" cy="228600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cap="none" dirty="0"/>
              <a:t>Essential LLM Attack Techniques and their respective Tactic Scopes</a:t>
            </a:r>
            <a:endParaRPr lang="en-GB" cap="none" dirty="0"/>
          </a:p>
        </p:txBody>
      </p:sp>
      <p:pic>
        <p:nvPicPr>
          <p:cNvPr id="15" name="Picture 14" descr="A syringe with a needle and dots&#10;&#10;Description automatically generated">
            <a:extLst>
              <a:ext uri="{FF2B5EF4-FFF2-40B4-BE49-F238E27FC236}">
                <a16:creationId xmlns:a16="http://schemas.microsoft.com/office/drawing/2014/main" id="{721B64EE-84F0-526C-014E-990C9FAE9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9" y="753167"/>
            <a:ext cx="1862667" cy="1862667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BB0E73-2BA4-6C27-95C0-48AF8858FFA6}"/>
              </a:ext>
            </a:extLst>
          </p:cNvPr>
          <p:cNvSpPr txBox="1"/>
          <p:nvPr/>
        </p:nvSpPr>
        <p:spPr>
          <a:xfrm>
            <a:off x="276219" y="371933"/>
            <a:ext cx="2540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 Prompt Injection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924B1-01CA-DEDB-2AF1-C02064C57EB7}"/>
              </a:ext>
            </a:extLst>
          </p:cNvPr>
          <p:cNvSpPr txBox="1"/>
          <p:nvPr/>
        </p:nvSpPr>
        <p:spPr>
          <a:xfrm>
            <a:off x="247644" y="2643125"/>
            <a:ext cx="2094441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Access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Persistence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Defense Evasion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Privilege Escalation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DB40D5-F23B-5D30-48D9-24754BD6C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814" y="733990"/>
            <a:ext cx="1862667" cy="1862667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1E5C93-C987-5166-DC16-7E8B61CC0F79}"/>
              </a:ext>
            </a:extLst>
          </p:cNvPr>
          <p:cNvSpPr txBox="1"/>
          <p:nvPr/>
        </p:nvSpPr>
        <p:spPr>
          <a:xfrm>
            <a:off x="2851146" y="363334"/>
            <a:ext cx="32088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 Meta Prompt Extraction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A5C4F4-3E1E-F188-0DB2-43D884FA2C23}"/>
              </a:ext>
            </a:extLst>
          </p:cNvPr>
          <p:cNvSpPr txBox="1"/>
          <p:nvPr/>
        </p:nvSpPr>
        <p:spPr>
          <a:xfrm>
            <a:off x="3189815" y="2687707"/>
            <a:ext cx="1786466" cy="56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  <a:t>Discovery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  <a:t>Exfiltration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F959C-7600-B0BA-5AD9-0D2FCD9288FD}"/>
              </a:ext>
            </a:extLst>
          </p:cNvPr>
          <p:cNvSpPr txBox="1"/>
          <p:nvPr/>
        </p:nvSpPr>
        <p:spPr>
          <a:xfrm>
            <a:off x="6189134" y="332413"/>
            <a:ext cx="32088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 Data Leakage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929DC5-4B0E-34C3-7797-730FBF68101D}"/>
              </a:ext>
            </a:extLst>
          </p:cNvPr>
          <p:cNvSpPr txBox="1"/>
          <p:nvPr/>
        </p:nvSpPr>
        <p:spPr>
          <a:xfrm>
            <a:off x="6007102" y="2768153"/>
            <a:ext cx="1786466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  <a:t>Exfiltration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B9CEC7-54D5-DEC5-A259-A802117A7D09}"/>
              </a:ext>
            </a:extLst>
          </p:cNvPr>
          <p:cNvSpPr txBox="1"/>
          <p:nvPr/>
        </p:nvSpPr>
        <p:spPr>
          <a:xfrm>
            <a:off x="3080534" y="3707622"/>
            <a:ext cx="2369077" cy="63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  <a:t>Spearphishing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Aptos" panose="020B0004020202020204" pitchFamily="34" charset="0"/>
                <a:cs typeface="Times New Roman" panose="02020603050405020304" pitchFamily="18" charset="0"/>
              </a:rPr>
              <a:t> via Social Engineering an LLM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316661-8E5C-87C0-0518-6FBB8114C466}"/>
              </a:ext>
            </a:extLst>
          </p:cNvPr>
          <p:cNvSpPr txBox="1"/>
          <p:nvPr/>
        </p:nvSpPr>
        <p:spPr>
          <a:xfrm>
            <a:off x="3131334" y="6337113"/>
            <a:ext cx="1786466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Access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11C469-A2AF-51B6-FB04-D253B97BF3CE}"/>
              </a:ext>
            </a:extLst>
          </p:cNvPr>
          <p:cNvSpPr txBox="1"/>
          <p:nvPr/>
        </p:nvSpPr>
        <p:spPr>
          <a:xfrm>
            <a:off x="5970871" y="3707622"/>
            <a:ext cx="2540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 Plugin Compromise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D5A0A7-2544-0616-0CD0-35AE57A293E5}"/>
              </a:ext>
            </a:extLst>
          </p:cNvPr>
          <p:cNvSpPr txBox="1"/>
          <p:nvPr/>
        </p:nvSpPr>
        <p:spPr>
          <a:xfrm>
            <a:off x="8881538" y="341577"/>
            <a:ext cx="2015066" cy="35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Extract LLM 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27CDF2-FE1C-F680-935F-F70A06264146}"/>
              </a:ext>
            </a:extLst>
          </p:cNvPr>
          <p:cNvSpPr txBox="1"/>
          <p:nvPr/>
        </p:nvSpPr>
        <p:spPr>
          <a:xfrm>
            <a:off x="8915404" y="2801566"/>
            <a:ext cx="1786466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Exfiltration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2ACF74-C58E-D54E-FE70-FB6B43BFF339}"/>
              </a:ext>
            </a:extLst>
          </p:cNvPr>
          <p:cNvSpPr txBox="1"/>
          <p:nvPr/>
        </p:nvSpPr>
        <p:spPr>
          <a:xfrm>
            <a:off x="300044" y="3865941"/>
            <a:ext cx="1600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 Jailbreak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7D0FBF-E432-E839-6FFC-1A1D1D8BA3DF}"/>
              </a:ext>
            </a:extLst>
          </p:cNvPr>
          <p:cNvSpPr txBox="1"/>
          <p:nvPr/>
        </p:nvSpPr>
        <p:spPr>
          <a:xfrm>
            <a:off x="6060014" y="6277277"/>
            <a:ext cx="2023533" cy="56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Execution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Privilege Escalation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72E08C-021C-A91C-D306-C42CD271B3C0}"/>
              </a:ext>
            </a:extLst>
          </p:cNvPr>
          <p:cNvSpPr txBox="1"/>
          <p:nvPr/>
        </p:nvSpPr>
        <p:spPr>
          <a:xfrm>
            <a:off x="8968320" y="3687362"/>
            <a:ext cx="20701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LLM Cost Harvesting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AEA2EE-8D53-1295-44F6-045A63CEAEAB}"/>
              </a:ext>
            </a:extLst>
          </p:cNvPr>
          <p:cNvSpPr txBox="1"/>
          <p:nvPr/>
        </p:nvSpPr>
        <p:spPr>
          <a:xfrm>
            <a:off x="9033674" y="6300072"/>
            <a:ext cx="1786466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993652-7053-097E-3470-7F7AB25D9411}"/>
              </a:ext>
            </a:extLst>
          </p:cNvPr>
          <p:cNvSpPr txBox="1"/>
          <p:nvPr/>
        </p:nvSpPr>
        <p:spPr>
          <a:xfrm>
            <a:off x="144989" y="6300072"/>
            <a:ext cx="2154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Defense Evasion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Privilege Escalation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F27DC0E-6ADF-0C83-F3E9-A35C3E881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69642"/>
            <a:ext cx="2015066" cy="2015066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4760E10-7095-7648-27D5-E27D9473F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399" y="4388155"/>
            <a:ext cx="1875367" cy="18753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976318-62B7-2A93-A55B-9FF9B37D4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654" y="4390839"/>
            <a:ext cx="1909233" cy="1909233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8AA1D09-5410-6BCA-E824-C5E15DC85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8916" y="4297109"/>
            <a:ext cx="1909233" cy="1909233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A84664E-DEDD-0158-CB35-5AD7C42F5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603" y="4297109"/>
            <a:ext cx="2023534" cy="20235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180A75D-0599-DE8D-DB2E-60C9A5D40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1234" y="675393"/>
            <a:ext cx="2044170" cy="2044170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38866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954204-48E4-1845-AF8E-C26E772E6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098" y="114178"/>
            <a:ext cx="10769600" cy="228600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cap="none" dirty="0"/>
              <a:t>Key Considerations for Mapping MITRE ATLAS LLM to VERIS Cyberattack Techniques</a:t>
            </a:r>
            <a:endParaRPr lang="en-GB" cap="non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8BA39A2-8F7C-C078-1CAD-65C6E822916F}"/>
              </a:ext>
            </a:extLst>
          </p:cNvPr>
          <p:cNvSpPr/>
          <p:nvPr/>
        </p:nvSpPr>
        <p:spPr>
          <a:xfrm>
            <a:off x="5791200" y="1874046"/>
            <a:ext cx="6011335" cy="3182169"/>
          </a:xfrm>
          <a:prstGeom prst="round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2D498-9022-C22E-4679-5A12135C48C3}"/>
              </a:ext>
            </a:extLst>
          </p:cNvPr>
          <p:cNvSpPr txBox="1"/>
          <p:nvPr/>
        </p:nvSpPr>
        <p:spPr>
          <a:xfrm>
            <a:off x="6551480" y="1379214"/>
            <a:ext cx="493263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Categories of </a:t>
            </a:r>
            <a:r>
              <a:rPr lang="en-US" b="1" i="1">
                <a:solidFill>
                  <a:schemeClr val="bg2">
                    <a:lumMod val="10000"/>
                  </a:schemeClr>
                </a:solidFill>
              </a:rPr>
              <a:t>VERIS </a:t>
            </a:r>
            <a:r>
              <a:rPr lang="en-US" b="1" i="1" dirty="0">
                <a:solidFill>
                  <a:schemeClr val="bg2">
                    <a:lumMod val="10000"/>
                  </a:schemeClr>
                </a:solidFill>
              </a:rPr>
              <a:t>Cyberattack techniques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261D10F-DF7B-DD0E-F865-F813F5A7F2AC}"/>
              </a:ext>
            </a:extLst>
          </p:cNvPr>
          <p:cNvSpPr/>
          <p:nvPr/>
        </p:nvSpPr>
        <p:spPr>
          <a:xfrm>
            <a:off x="7853625" y="2271892"/>
            <a:ext cx="1642533" cy="685800"/>
          </a:xfrm>
          <a:prstGeom prst="ellipse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Hacking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986BD5F-B3C1-9187-299C-2B8B5F9C0EEF}"/>
              </a:ext>
            </a:extLst>
          </p:cNvPr>
          <p:cNvSpPr/>
          <p:nvPr/>
        </p:nvSpPr>
        <p:spPr>
          <a:xfrm>
            <a:off x="6050227" y="2241245"/>
            <a:ext cx="1642533" cy="685800"/>
          </a:xfrm>
          <a:prstGeom prst="ellipse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Malware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B9E90F9-34F7-E628-F677-A5150A047C76}"/>
              </a:ext>
            </a:extLst>
          </p:cNvPr>
          <p:cNvSpPr/>
          <p:nvPr/>
        </p:nvSpPr>
        <p:spPr>
          <a:xfrm>
            <a:off x="9597758" y="2323800"/>
            <a:ext cx="1642533" cy="685800"/>
          </a:xfrm>
          <a:prstGeom prst="ellipse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Social 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EA4277-2BAE-7950-62B6-BFEFFC09B2F6}"/>
              </a:ext>
            </a:extLst>
          </p:cNvPr>
          <p:cNvSpPr/>
          <p:nvPr/>
        </p:nvSpPr>
        <p:spPr>
          <a:xfrm>
            <a:off x="6050226" y="3238095"/>
            <a:ext cx="1642533" cy="685800"/>
          </a:xfrm>
          <a:prstGeom prst="ellipse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Misuse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ACAD011-FFF6-A97B-23ED-2A4DC117A067}"/>
              </a:ext>
            </a:extLst>
          </p:cNvPr>
          <p:cNvSpPr/>
          <p:nvPr/>
        </p:nvSpPr>
        <p:spPr>
          <a:xfrm>
            <a:off x="9673958" y="3276094"/>
            <a:ext cx="1642533" cy="685800"/>
          </a:xfrm>
          <a:prstGeom prst="ellipse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Error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310FAA-DCD6-4270-7942-0B5427DF09B2}"/>
              </a:ext>
            </a:extLst>
          </p:cNvPr>
          <p:cNvSpPr/>
          <p:nvPr/>
        </p:nvSpPr>
        <p:spPr>
          <a:xfrm>
            <a:off x="7862092" y="3238095"/>
            <a:ext cx="1642533" cy="685800"/>
          </a:xfrm>
          <a:prstGeom prst="ellipse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Physical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8319F19-282E-41F7-9B21-D7D2D5E8D498}"/>
              </a:ext>
            </a:extLst>
          </p:cNvPr>
          <p:cNvSpPr/>
          <p:nvPr/>
        </p:nvSpPr>
        <p:spPr>
          <a:xfrm>
            <a:off x="7692759" y="4190389"/>
            <a:ext cx="2065868" cy="685800"/>
          </a:xfrm>
          <a:prstGeom prst="ellipse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Environment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4D2F9D6-2EFE-BF5F-FFE8-2F428E745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326" y="2078267"/>
            <a:ext cx="245533" cy="245533"/>
          </a:xfrm>
          <a:prstGeom prst="rect">
            <a:avLst/>
          </a:prstGeom>
          <a:ln w="12700">
            <a:noFill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C7C60C9-63A6-E7C6-5211-9EC379D4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623" y="2118478"/>
            <a:ext cx="245533" cy="245533"/>
          </a:xfrm>
          <a:prstGeom prst="rect">
            <a:avLst/>
          </a:prstGeom>
          <a:ln w="12700">
            <a:noFill/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8257EFB-B662-9179-8102-60B94C35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231" y="2124612"/>
            <a:ext cx="245533" cy="245533"/>
          </a:xfrm>
          <a:prstGeom prst="rect">
            <a:avLst/>
          </a:prstGeom>
          <a:ln w="12700">
            <a:noFill/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7F7E6FF-C295-08E4-5481-C214FFC0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126" y="3058692"/>
            <a:ext cx="245533" cy="245533"/>
          </a:xfrm>
          <a:prstGeom prst="rect">
            <a:avLst/>
          </a:prstGeom>
          <a:ln w="12700">
            <a:noFill/>
          </a:ln>
        </p:spPr>
      </p:pic>
      <p:sp>
        <p:nvSpPr>
          <p:cNvPr id="61" name="Left Brace 60">
            <a:extLst>
              <a:ext uri="{FF2B5EF4-FFF2-40B4-BE49-F238E27FC236}">
                <a16:creationId xmlns:a16="http://schemas.microsoft.com/office/drawing/2014/main" id="{7CCCDEB5-5949-1393-0FF0-785384AAB01A}"/>
              </a:ext>
            </a:extLst>
          </p:cNvPr>
          <p:cNvSpPr/>
          <p:nvPr/>
        </p:nvSpPr>
        <p:spPr>
          <a:xfrm>
            <a:off x="5127726" y="457201"/>
            <a:ext cx="984784" cy="613028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E4EF73A-0837-1178-59F1-7BCD509C5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52542"/>
              </p:ext>
            </p:extLst>
          </p:nvPr>
        </p:nvGraphicFramePr>
        <p:xfrm>
          <a:off x="228258" y="1629295"/>
          <a:ext cx="4360786" cy="398041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82657">
                  <a:extLst>
                    <a:ext uri="{9D8B030D-6E8A-4147-A177-3AD203B41FA5}">
                      <a16:colId xmlns:a16="http://schemas.microsoft.com/office/drawing/2014/main" val="26858274"/>
                    </a:ext>
                  </a:extLst>
                </a:gridCol>
                <a:gridCol w="1780019">
                  <a:extLst>
                    <a:ext uri="{9D8B030D-6E8A-4147-A177-3AD203B41FA5}">
                      <a16:colId xmlns:a16="http://schemas.microsoft.com/office/drawing/2014/main" val="2069327774"/>
                    </a:ext>
                  </a:extLst>
                </a:gridCol>
                <a:gridCol w="1398110">
                  <a:extLst>
                    <a:ext uri="{9D8B030D-6E8A-4147-A177-3AD203B41FA5}">
                      <a16:colId xmlns:a16="http://schemas.microsoft.com/office/drawing/2014/main" val="3777155198"/>
                    </a:ext>
                  </a:extLst>
                </a:gridCol>
              </a:tblGrid>
              <a:tr h="39402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b="1" kern="100">
                          <a:solidFill>
                            <a:srgbClr val="000000"/>
                          </a:solidFill>
                          <a:effectLst/>
                        </a:rPr>
                        <a:t>MITRE ATLAS ID</a:t>
                      </a:r>
                      <a:endParaRPr lang="en-US" sz="1250" b="1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b="1" kern="100">
                          <a:solidFill>
                            <a:srgbClr val="000000"/>
                          </a:solidFill>
                          <a:effectLst/>
                        </a:rPr>
                        <a:t>LLM Attack Technique</a:t>
                      </a:r>
                      <a:endParaRPr lang="en-US" sz="1250" b="1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b="1" kern="100">
                          <a:solidFill>
                            <a:srgbClr val="000000"/>
                          </a:solidFill>
                          <a:effectLst/>
                        </a:rPr>
                        <a:t>MITRE ATLAS Tactic Scope</a:t>
                      </a:r>
                      <a:endParaRPr lang="en-US" sz="1250" b="1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extLst>
                  <a:ext uri="{0D108BD9-81ED-4DB2-BD59-A6C34878D82A}">
                    <a16:rowId xmlns:a16="http://schemas.microsoft.com/office/drawing/2014/main" val="5604505"/>
                  </a:ext>
                </a:extLst>
              </a:tr>
              <a:tr h="8469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AML.T0051</a:t>
                      </a:r>
                      <a:endParaRPr lang="en-US" sz="125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i="1" kern="100">
                          <a:solidFill>
                            <a:srgbClr val="000000"/>
                          </a:solidFill>
                          <a:effectLst/>
                        </a:rPr>
                        <a:t>LLM Prompt Injection</a:t>
                      </a:r>
                      <a:endParaRPr lang="en-US" sz="1250" i="1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Initial Access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Persistence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Defense Evasion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Privilege Escalation</a:t>
                      </a:r>
                      <a:endParaRPr lang="en-US" sz="125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extLst>
                  <a:ext uri="{0D108BD9-81ED-4DB2-BD59-A6C34878D82A}">
                    <a16:rowId xmlns:a16="http://schemas.microsoft.com/office/drawing/2014/main" val="1215350720"/>
                  </a:ext>
                </a:extLst>
              </a:tr>
              <a:tr h="4989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AML.T0056</a:t>
                      </a:r>
                      <a:endParaRPr lang="en-US" sz="125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i="1" kern="100">
                          <a:solidFill>
                            <a:srgbClr val="000000"/>
                          </a:solidFill>
                          <a:effectLst/>
                        </a:rPr>
                        <a:t>LLM Meta Prompt Extraction</a:t>
                      </a:r>
                      <a:endParaRPr lang="en-US" sz="1250" i="1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Discovery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Exfiltration</a:t>
                      </a:r>
                      <a:endParaRPr lang="en-US" sz="125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extLst>
                  <a:ext uri="{0D108BD9-81ED-4DB2-BD59-A6C34878D82A}">
                    <a16:rowId xmlns:a16="http://schemas.microsoft.com/office/drawing/2014/main" val="1333202106"/>
                  </a:ext>
                </a:extLst>
              </a:tr>
              <a:tr h="28042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AML.T0057</a:t>
                      </a:r>
                      <a:endParaRPr lang="en-US" sz="1250" kern="10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i="1" kern="100">
                          <a:solidFill>
                            <a:srgbClr val="000000"/>
                          </a:solidFill>
                          <a:effectLst/>
                        </a:rPr>
                        <a:t>LLM Data Leakage</a:t>
                      </a:r>
                      <a:endParaRPr lang="en-US" sz="1250" i="1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Exfiltration</a:t>
                      </a:r>
                      <a:endParaRPr lang="en-US" sz="1250" kern="10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extLst>
                  <a:ext uri="{0D108BD9-81ED-4DB2-BD59-A6C34878D82A}">
                    <a16:rowId xmlns:a16="http://schemas.microsoft.com/office/drawing/2014/main" val="140948591"/>
                  </a:ext>
                </a:extLst>
              </a:tr>
              <a:tr h="4548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AML.T0052.000</a:t>
                      </a:r>
                      <a:endParaRPr lang="en-US" sz="1250" kern="10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i="1" kern="100">
                          <a:solidFill>
                            <a:srgbClr val="000000"/>
                          </a:solidFill>
                          <a:effectLst/>
                        </a:rPr>
                        <a:t>Spearphishing via Social Engineering an LLM</a:t>
                      </a:r>
                      <a:endParaRPr lang="en-US" sz="1250" i="1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Initial Access</a:t>
                      </a:r>
                      <a:endParaRPr lang="en-US" sz="1250" kern="10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extLst>
                  <a:ext uri="{0D108BD9-81ED-4DB2-BD59-A6C34878D82A}">
                    <a16:rowId xmlns:a16="http://schemas.microsoft.com/office/drawing/2014/main" val="2397200839"/>
                  </a:ext>
                </a:extLst>
              </a:tr>
              <a:tr h="4224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AML.T0053</a:t>
                      </a:r>
                      <a:endParaRPr lang="en-US" sz="1250" kern="10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i="1" kern="100">
                          <a:solidFill>
                            <a:srgbClr val="000000"/>
                          </a:solidFill>
                          <a:effectLst/>
                        </a:rPr>
                        <a:t>LLM Plugin Compromise</a:t>
                      </a:r>
                      <a:endParaRPr lang="en-US" sz="1250" i="1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Execution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Privilege Escalation</a:t>
                      </a:r>
                      <a:endParaRPr lang="en-US" sz="125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extLst>
                  <a:ext uri="{0D108BD9-81ED-4DB2-BD59-A6C34878D82A}">
                    <a16:rowId xmlns:a16="http://schemas.microsoft.com/office/drawing/2014/main" val="3625125658"/>
                  </a:ext>
                </a:extLst>
              </a:tr>
              <a:tr h="46757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AML.T0054</a:t>
                      </a:r>
                      <a:endParaRPr lang="en-US" sz="1250" kern="10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i="1" kern="100">
                          <a:solidFill>
                            <a:srgbClr val="000000"/>
                          </a:solidFill>
                          <a:effectLst/>
                        </a:rPr>
                        <a:t>LLM Jailbreak</a:t>
                      </a:r>
                      <a:endParaRPr lang="en-US" sz="1250" i="1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Defense Evasion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Privilege Escalation</a:t>
                      </a:r>
                      <a:endParaRPr lang="en-US" sz="1250" kern="10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extLst>
                  <a:ext uri="{0D108BD9-81ED-4DB2-BD59-A6C34878D82A}">
                    <a16:rowId xmlns:a16="http://schemas.microsoft.com/office/drawing/2014/main" val="2494651492"/>
                  </a:ext>
                </a:extLst>
              </a:tr>
              <a:tr h="29256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AML.T0034</a:t>
                      </a:r>
                      <a:endParaRPr lang="en-US" sz="1250" kern="10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Cost Harvesting</a:t>
                      </a:r>
                      <a:endParaRPr lang="en-US" sz="125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Impact</a:t>
                      </a:r>
                      <a:endParaRPr lang="en-US" sz="125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extLst>
                  <a:ext uri="{0D108BD9-81ED-4DB2-BD59-A6C34878D82A}">
                    <a16:rowId xmlns:a16="http://schemas.microsoft.com/office/drawing/2014/main" val="655066895"/>
                  </a:ext>
                </a:extLst>
              </a:tr>
              <a:tr h="3164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AML.T0024.002</a:t>
                      </a:r>
                      <a:endParaRPr lang="en-US" sz="125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Extract LLM Model</a:t>
                      </a:r>
                      <a:endParaRPr lang="en-US" sz="125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kern="100">
                          <a:solidFill>
                            <a:srgbClr val="000000"/>
                          </a:solidFill>
                          <a:effectLst/>
                        </a:rPr>
                        <a:t>Exfiltration</a:t>
                      </a:r>
                      <a:endParaRPr lang="en-US" sz="1250" kern="100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93" marR="64693" marT="0" marB="0"/>
                </a:tc>
                <a:extLst>
                  <a:ext uri="{0D108BD9-81ED-4DB2-BD59-A6C34878D82A}">
                    <a16:rowId xmlns:a16="http://schemas.microsoft.com/office/drawing/2014/main" val="2022992594"/>
                  </a:ext>
                </a:extLst>
              </a:tr>
            </a:tbl>
          </a:graphicData>
        </a:graphic>
      </p:graphicFrame>
      <p:sp>
        <p:nvSpPr>
          <p:cNvPr id="63" name="Right Brace 62">
            <a:extLst>
              <a:ext uri="{FF2B5EF4-FFF2-40B4-BE49-F238E27FC236}">
                <a16:creationId xmlns:a16="http://schemas.microsoft.com/office/drawing/2014/main" id="{78293A8B-441B-C92B-F523-0C4D699D96CA}"/>
              </a:ext>
            </a:extLst>
          </p:cNvPr>
          <p:cNvSpPr/>
          <p:nvPr/>
        </p:nvSpPr>
        <p:spPr>
          <a:xfrm>
            <a:off x="4373833" y="457201"/>
            <a:ext cx="795548" cy="613028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AE1D23-8584-60FD-3E28-04696CA11FF1}"/>
              </a:ext>
            </a:extLst>
          </p:cNvPr>
          <p:cNvSpPr txBox="1"/>
          <p:nvPr/>
        </p:nvSpPr>
        <p:spPr>
          <a:xfrm>
            <a:off x="180925" y="946037"/>
            <a:ext cx="459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MITRE ATLAS Artificial Intelligence Threat Landscape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95C627-8646-2ABB-574C-93D2FEE26B55}"/>
              </a:ext>
            </a:extLst>
          </p:cNvPr>
          <p:cNvSpPr txBox="1"/>
          <p:nvPr/>
        </p:nvSpPr>
        <p:spPr>
          <a:xfrm>
            <a:off x="7246161" y="886438"/>
            <a:ext cx="317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/>
              <a:t>VERIS Cybersecurity Landscape</a:t>
            </a:r>
          </a:p>
        </p:txBody>
      </p:sp>
      <p:pic>
        <p:nvPicPr>
          <p:cNvPr id="3" name="Picture 2" descr="A diagram of a risk model&#10;&#10;Description automatically generated">
            <a:extLst>
              <a:ext uri="{FF2B5EF4-FFF2-40B4-BE49-F238E27FC236}">
                <a16:creationId xmlns:a16="http://schemas.microsoft.com/office/drawing/2014/main" id="{1126FFF0-A459-3375-62AA-5D0E789E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240" y="5162079"/>
            <a:ext cx="1940632" cy="157621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408BCB1-C24F-3515-95D8-2D2C9EEB88C2}"/>
              </a:ext>
            </a:extLst>
          </p:cNvPr>
          <p:cNvSpPr txBox="1"/>
          <p:nvPr/>
        </p:nvSpPr>
        <p:spPr>
          <a:xfrm>
            <a:off x="4885993" y="3119559"/>
            <a:ext cx="639507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137826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A6709-0C61-37B6-2746-1C9CEFF27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2979" y="142345"/>
            <a:ext cx="11820421" cy="222776"/>
          </a:xfrm>
          <a:solidFill>
            <a:schemeClr val="accent3">
              <a:lumMod val="75000"/>
            </a:schemeClr>
          </a:solidFill>
        </p:spPr>
        <p:txBody>
          <a:bodyPr>
            <a:normAutofit fontScale="62500" lnSpcReduction="20000"/>
          </a:bodyPr>
          <a:lstStyle/>
          <a:p>
            <a:endParaRPr lang="en-US" sz="1200" cap="none" dirty="0"/>
          </a:p>
          <a:p>
            <a:pPr>
              <a:buNone/>
            </a:pPr>
            <a:r>
              <a:rPr lang="en-US" sz="1700" cap="none" dirty="0"/>
              <a:t>ILLUSTRATION OF THE MAPPING PROCESS</a:t>
            </a:r>
            <a:endParaRPr lang="en-GB" sz="1700" cap="none" dirty="0">
              <a:ea typeface="ＭＳ Ｐゴシック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9A92C2-6A14-0174-228E-8FCE934A73F1}"/>
              </a:ext>
            </a:extLst>
          </p:cNvPr>
          <p:cNvSpPr/>
          <p:nvPr/>
        </p:nvSpPr>
        <p:spPr>
          <a:xfrm>
            <a:off x="4190134" y="525434"/>
            <a:ext cx="3268132" cy="369332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LLM Prompt Injection (AML.T0051)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D409C8-14BA-41C5-8398-5F6E9F2F0423}"/>
              </a:ext>
            </a:extLst>
          </p:cNvPr>
          <p:cNvSpPr/>
          <p:nvPr/>
        </p:nvSpPr>
        <p:spPr>
          <a:xfrm>
            <a:off x="3580638" y="1430422"/>
            <a:ext cx="2142066" cy="369332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2">
                    <a:lumMod val="10000"/>
                  </a:schemeClr>
                </a:solidFill>
              </a:rPr>
              <a:t>Direct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(AML.T0051.000)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77540B-5352-84D5-DD45-E11BCA2A7201}"/>
              </a:ext>
            </a:extLst>
          </p:cNvPr>
          <p:cNvSpPr/>
          <p:nvPr/>
        </p:nvSpPr>
        <p:spPr>
          <a:xfrm>
            <a:off x="6096000" y="1430422"/>
            <a:ext cx="2252134" cy="369332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2">
                    <a:lumMod val="10000"/>
                  </a:schemeClr>
                </a:solidFill>
              </a:rPr>
              <a:t>Indirect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(AML.T0051.001)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6FB5B8-6B5A-8F99-5A39-6E0258D6A3E2}"/>
              </a:ext>
            </a:extLst>
          </p:cNvPr>
          <p:cNvCxnSpPr>
            <a:stCxn id="3" idx="2"/>
          </p:cNvCxnSpPr>
          <p:nvPr/>
        </p:nvCxnSpPr>
        <p:spPr>
          <a:xfrm flipH="1">
            <a:off x="4953861" y="894766"/>
            <a:ext cx="870339" cy="45116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9CDC4-6635-FFF6-9E41-B8663ABD42FF}"/>
              </a:ext>
            </a:extLst>
          </p:cNvPr>
          <p:cNvCxnSpPr/>
          <p:nvPr/>
        </p:nvCxnSpPr>
        <p:spPr>
          <a:xfrm>
            <a:off x="6096000" y="911742"/>
            <a:ext cx="845282" cy="434184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2BCD00-FA6F-A40E-277D-E5677BF04D33}"/>
              </a:ext>
            </a:extLst>
          </p:cNvPr>
          <p:cNvSpPr txBox="1"/>
          <p:nvPr/>
        </p:nvSpPr>
        <p:spPr>
          <a:xfrm>
            <a:off x="75882" y="1839677"/>
            <a:ext cx="11692466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ptos" panose="020B0004020202020204" pitchFamily="34" charset="0"/>
              </a:rPr>
              <a:t>Understanding the techniques / sub techniques:</a:t>
            </a:r>
            <a:endParaRPr lang="en-US" sz="1600" b="0" i="0" dirty="0">
              <a:solidFill>
                <a:schemeClr val="bg2">
                  <a:lumMod val="10000"/>
                </a:schemeClr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lvl="1" algn="just"/>
            <a:r>
              <a:rPr lang="en-US" sz="1400" b="0" i="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LLM Prompt Injection involves “adversaries crafting malicious prompts as inputs to an LLM that cause the LLM to act in unintended ways, where the adversary can </a:t>
            </a:r>
            <a:r>
              <a:rPr lang="en-US" sz="1400" b="1" i="1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directly</a:t>
            </a:r>
            <a:r>
              <a:rPr lang="en-US" sz="1400" b="0" i="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inject the prompt from the user side, or the malicious prompts are ingested from a another (</a:t>
            </a:r>
            <a:r>
              <a:rPr lang="en-US" sz="1400" b="1" i="1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indirect</a:t>
            </a:r>
            <a:r>
              <a:rPr lang="en-US" sz="1400" b="0" i="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) data source.”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2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. </a:t>
            </a:r>
            <a:r>
              <a:rPr lang="en-US" sz="1550" b="0" i="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Locating the techniques within the MITRE ATLAS Matrix, in order to understand the myriad of potential adversarial </a:t>
            </a:r>
            <a:r>
              <a:rPr lang="en-US" sz="1550" b="0" i="1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tactics</a:t>
            </a:r>
            <a:r>
              <a:rPr lang="en-US" sz="1550" b="0" i="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(“goals of the        adversary during an attack”) :</a:t>
            </a:r>
          </a:p>
          <a:p>
            <a:endParaRPr lang="en-US" dirty="0"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385AFA3-C2DD-78A7-EDAE-1F232E74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4" y="3714436"/>
            <a:ext cx="11468102" cy="297561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6E69822F-D06D-D61C-83B5-255A9C07FBA2}"/>
              </a:ext>
            </a:extLst>
          </p:cNvPr>
          <p:cNvSpPr/>
          <p:nvPr/>
        </p:nvSpPr>
        <p:spPr>
          <a:xfrm>
            <a:off x="2230646" y="3642050"/>
            <a:ext cx="787400" cy="4064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A33D88-AD03-E309-734C-B7679953C8B8}"/>
              </a:ext>
            </a:extLst>
          </p:cNvPr>
          <p:cNvSpPr/>
          <p:nvPr/>
        </p:nvSpPr>
        <p:spPr>
          <a:xfrm>
            <a:off x="4681746" y="3604370"/>
            <a:ext cx="787400" cy="4064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2F7487-E764-C9E1-CCFD-7AB6D43780EB}"/>
              </a:ext>
            </a:extLst>
          </p:cNvPr>
          <p:cNvSpPr/>
          <p:nvPr/>
        </p:nvSpPr>
        <p:spPr>
          <a:xfrm>
            <a:off x="5581328" y="3638237"/>
            <a:ext cx="787400" cy="410213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D85340A-6408-2D1C-4361-415D9232B9AD}"/>
              </a:ext>
            </a:extLst>
          </p:cNvPr>
          <p:cNvSpPr/>
          <p:nvPr/>
        </p:nvSpPr>
        <p:spPr>
          <a:xfrm>
            <a:off x="6548646" y="3638237"/>
            <a:ext cx="584200" cy="4064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4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D069F06E-D456-4156-9631-D57602900A56}"/>
              </a:ext>
            </a:extLst>
          </p:cNvPr>
          <p:cNvSpPr txBox="1"/>
          <p:nvPr/>
        </p:nvSpPr>
        <p:spPr>
          <a:xfrm>
            <a:off x="404686" y="1132926"/>
            <a:ext cx="4319714" cy="481067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A6709-0C61-37B6-2746-1C9CEFF27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539" y="96520"/>
            <a:ext cx="11861061" cy="286424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en-US" cap="none" dirty="0">
                <a:latin typeface="Calibri (Body)"/>
              </a:rPr>
              <a:t>Illustration Of The Mapping process between </a:t>
            </a:r>
            <a:r>
              <a:rPr lang="en-US" i="1" cap="none" dirty="0">
                <a:latin typeface="Calibri (Body)"/>
              </a:rPr>
              <a:t>MITRE ATLAS </a:t>
            </a:r>
            <a:r>
              <a:rPr lang="en-US" cap="none" dirty="0">
                <a:latin typeface="Calibri (Body)"/>
              </a:rPr>
              <a:t>LLM Techniques and </a:t>
            </a:r>
            <a:r>
              <a:rPr lang="en-US" i="1" cap="none" dirty="0">
                <a:latin typeface="Calibri (Body)"/>
              </a:rPr>
              <a:t>VERIS</a:t>
            </a:r>
            <a:r>
              <a:rPr lang="en-US" cap="none" dirty="0">
                <a:latin typeface="Calibri (Body)"/>
              </a:rPr>
              <a:t> Cybersecurity Attack Techniques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9495E1-81A3-B0BA-F674-E69DC067EA8B}"/>
              </a:ext>
            </a:extLst>
          </p:cNvPr>
          <p:cNvSpPr txBox="1"/>
          <p:nvPr/>
        </p:nvSpPr>
        <p:spPr>
          <a:xfrm>
            <a:off x="466979" y="1368161"/>
            <a:ext cx="3191933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i="1" dirty="0"/>
          </a:p>
          <a:p>
            <a:r>
              <a:rPr lang="en-US" sz="1400" b="1" i="1" dirty="0">
                <a:solidFill>
                  <a:schemeClr val="bg2">
                    <a:lumMod val="10000"/>
                  </a:schemeClr>
                </a:solidFill>
              </a:rPr>
              <a:t>Tactics: </a:t>
            </a:r>
          </a:p>
          <a:p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sz="1400" i="1" u="sng" dirty="0">
                <a:solidFill>
                  <a:schemeClr val="bg2">
                    <a:lumMod val="10000"/>
                  </a:schemeClr>
                </a:solidFill>
              </a:rPr>
              <a:t>Initial LLM model Access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, followed by </a:t>
            </a:r>
            <a:r>
              <a:rPr lang="en-US" sz="1400" i="1" u="sng" dirty="0">
                <a:solidFill>
                  <a:schemeClr val="bg2">
                    <a:lumMod val="10000"/>
                  </a:schemeClr>
                </a:solidFill>
              </a:rPr>
              <a:t>Persistence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400" i="1" u="sng" dirty="0">
                <a:solidFill>
                  <a:schemeClr val="bg2">
                    <a:lumMod val="10000"/>
                  </a:schemeClr>
                </a:solidFill>
              </a:rPr>
              <a:t>Defense Evasion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and </a:t>
            </a:r>
            <a:r>
              <a:rPr lang="en-US" sz="1400" i="1" u="sng" dirty="0">
                <a:solidFill>
                  <a:schemeClr val="bg2">
                    <a:lumMod val="10000"/>
                  </a:schemeClr>
                </a:solidFill>
              </a:rPr>
              <a:t>Privilege Escalation</a:t>
            </a:r>
            <a:r>
              <a:rPr lang="en-US" sz="1400" u="sng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by  the adversary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400" b="1" i="1" dirty="0">
                <a:solidFill>
                  <a:schemeClr val="bg2">
                    <a:lumMod val="10000"/>
                  </a:schemeClr>
                </a:solidFill>
              </a:rPr>
              <a:t>Implications: </a:t>
            </a:r>
          </a:p>
          <a:p>
            <a:pPr lvl="1">
              <a:lnSpc>
                <a:spcPts val="1200"/>
              </a:lnSpc>
            </a:pP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Initial Access Vector into the LLM model</a:t>
            </a: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Persistent foothold within the victim system</a:t>
            </a: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Avoid and Bypass Defenses</a:t>
            </a: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Triggering Unauthorized Actions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7F35B7-4E36-3A3B-815C-396DC69556F5}"/>
              </a:ext>
            </a:extLst>
          </p:cNvPr>
          <p:cNvSpPr txBox="1"/>
          <p:nvPr/>
        </p:nvSpPr>
        <p:spPr>
          <a:xfrm>
            <a:off x="404686" y="1212980"/>
            <a:ext cx="5635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chemeClr val="bg2">
                    <a:lumMod val="10000"/>
                  </a:schemeClr>
                </a:solidFill>
              </a:rPr>
              <a:t>LLM Prompt Injection, Tactics and their Implications</a:t>
            </a:r>
          </a:p>
          <a:p>
            <a:endParaRPr lang="en-US" sz="1600" dirty="0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23B3FFF5-FC37-F555-C19F-AC37F72C4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524658"/>
              </p:ext>
            </p:extLst>
          </p:nvPr>
        </p:nvGraphicFramePr>
        <p:xfrm>
          <a:off x="6015058" y="2504668"/>
          <a:ext cx="2353733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53733">
                  <a:extLst>
                    <a:ext uri="{9D8B030D-6E8A-4147-A177-3AD203B41FA5}">
                      <a16:colId xmlns:a16="http://schemas.microsoft.com/office/drawing/2014/main" val="1286091846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Malware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539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400" dirty="0"/>
                        <a:t>Client-side attack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56352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400"/>
                        <a:t>Backdoor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8995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400"/>
                        <a:t>C2 (Command and Control)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425996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FE6BABFE-6882-5B69-9C2D-53F5CB6E2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7934"/>
              </p:ext>
            </p:extLst>
          </p:nvPr>
        </p:nvGraphicFramePr>
        <p:xfrm>
          <a:off x="8630942" y="2478464"/>
          <a:ext cx="2671235" cy="2372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71235">
                  <a:extLst>
                    <a:ext uri="{9D8B030D-6E8A-4147-A177-3AD203B41FA5}">
                      <a16:colId xmlns:a16="http://schemas.microsoft.com/office/drawing/2014/main" val="387449341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Hacking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8666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400" dirty="0"/>
                        <a:t>Abuse of 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99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User Breakout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70923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400" dirty="0"/>
                        <a:t>Cross-site Scripting (XSS)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6810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400" dirty="0"/>
                        <a:t>SQL Injection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685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400" dirty="0"/>
                        <a:t>HTTP request smuggling/splitting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17404"/>
                  </a:ext>
                </a:extLst>
              </a:tr>
            </a:tbl>
          </a:graphicData>
        </a:graphic>
      </p:graphicFrame>
      <p:sp>
        <p:nvSpPr>
          <p:cNvPr id="62" name="Left Brace 61">
            <a:extLst>
              <a:ext uri="{FF2B5EF4-FFF2-40B4-BE49-F238E27FC236}">
                <a16:creationId xmlns:a16="http://schemas.microsoft.com/office/drawing/2014/main" id="{3C28923A-CEAE-BB5B-7F69-1ADD6C737AFE}"/>
              </a:ext>
            </a:extLst>
          </p:cNvPr>
          <p:cNvSpPr/>
          <p:nvPr/>
        </p:nvSpPr>
        <p:spPr>
          <a:xfrm rot="5400000">
            <a:off x="7778118" y="-466824"/>
            <a:ext cx="1756507" cy="5577945"/>
          </a:xfrm>
          <a:prstGeom prst="leftBrace">
            <a:avLst>
              <a:gd name="adj1" fmla="val 8025"/>
              <a:gd name="adj2" fmla="val 51118"/>
            </a:avLst>
          </a:prstGeom>
          <a:noFill/>
          <a:ln w="12700" cap="flat" cmpd="sng" algn="ctr">
            <a:solidFill>
              <a:schemeClr val="tx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91C19D-07AD-03A1-2D57-06DBD194BE7B}"/>
              </a:ext>
            </a:extLst>
          </p:cNvPr>
          <p:cNvSpPr txBox="1"/>
          <p:nvPr/>
        </p:nvSpPr>
        <p:spPr>
          <a:xfrm>
            <a:off x="8630942" y="1637845"/>
            <a:ext cx="112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Aptos" panose="02110004020202020204"/>
              </a:rPr>
              <a:t>maps to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EC663F4-3E2D-2424-82DB-2882829DCD31}"/>
              </a:ext>
            </a:extLst>
          </p:cNvPr>
          <p:cNvSpPr/>
          <p:nvPr/>
        </p:nvSpPr>
        <p:spPr>
          <a:xfrm>
            <a:off x="7383247" y="756009"/>
            <a:ext cx="2495549" cy="607831"/>
          </a:xfrm>
          <a:prstGeom prst="roundRect">
            <a:avLst/>
          </a:prstGeom>
          <a:noFill/>
          <a:ln w="1905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LLM Prompt Injection (AML.T0051)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6BF3F5-2C97-35F7-4DF0-E139F9ACF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33354"/>
              </p:ext>
            </p:extLst>
          </p:nvPr>
        </p:nvGraphicFramePr>
        <p:xfrm>
          <a:off x="6015057" y="4129167"/>
          <a:ext cx="2353733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53733">
                  <a:extLst>
                    <a:ext uri="{9D8B030D-6E8A-4147-A177-3AD203B41FA5}">
                      <a16:colId xmlns:a16="http://schemas.microsoft.com/office/drawing/2014/main" val="387449341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 b="1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Misuse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8666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400" dirty="0"/>
                        <a:t>Knowledge Abuse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9979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400" dirty="0"/>
                        <a:t>Privilege Abuse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6810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400" dirty="0"/>
                        <a:t>Possession Abuse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685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rtl="0" eaLnBrk="1" hangingPunct="1">
                        <a:defRPr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400" dirty="0"/>
                        <a:t>Evade Defenses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17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77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F32130-3788-4233-9FBE-B6225D54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156" y="268115"/>
            <a:ext cx="10937688" cy="228600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dirty="0"/>
              <a:t>team Members</a:t>
            </a:r>
          </a:p>
          <a:p>
            <a:endParaRPr lang="en-US" dirty="0"/>
          </a:p>
        </p:txBody>
      </p:sp>
      <p:pic>
        <p:nvPicPr>
          <p:cNvPr id="242" name="Picture 241" descr="A person with a mustache and beard&#10;&#10;Description automatically generated">
            <a:extLst>
              <a:ext uri="{FF2B5EF4-FFF2-40B4-BE49-F238E27FC236}">
                <a16:creationId xmlns:a16="http://schemas.microsoft.com/office/drawing/2014/main" id="{083BFB3F-41D9-57D0-C146-FFF3307E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13" y="1227552"/>
            <a:ext cx="2095307" cy="2138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7" name="Picture 196" descr="A person standing outside in front of a window&#10;&#10;Description automatically generated">
            <a:extLst>
              <a:ext uri="{FF2B5EF4-FFF2-40B4-BE49-F238E27FC236}">
                <a16:creationId xmlns:a16="http://schemas.microsoft.com/office/drawing/2014/main" id="{9A44D6CF-5927-0B87-80CA-52B2C231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351" y="1210376"/>
            <a:ext cx="2176181" cy="2155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person in an orange sweatshirt&#10;&#10;Description automatically generated">
            <a:extLst>
              <a:ext uri="{FF2B5EF4-FFF2-40B4-BE49-F238E27FC236}">
                <a16:creationId xmlns:a16="http://schemas.microsoft.com/office/drawing/2014/main" id="{5C969C50-6608-2361-EEE8-5F2AA01FC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253" y="4060574"/>
            <a:ext cx="2014948" cy="23026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90" name="Picture 1989" descr="A person standing on a sidewalk by a body of water&#10;&#10;Description automatically generated">
            <a:extLst>
              <a:ext uri="{FF2B5EF4-FFF2-40B4-BE49-F238E27FC236}">
                <a16:creationId xmlns:a16="http://schemas.microsoft.com/office/drawing/2014/main" id="{AD23E424-E157-53E3-374B-362786D7F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255" y="4060574"/>
            <a:ext cx="2149934" cy="23026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A375A8-58A2-8150-3815-9757B8B639B9}"/>
              </a:ext>
            </a:extLst>
          </p:cNvPr>
          <p:cNvSpPr/>
          <p:nvPr/>
        </p:nvSpPr>
        <p:spPr>
          <a:xfrm>
            <a:off x="1981200" y="4038600"/>
            <a:ext cx="2210332" cy="230267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3">
              <a:tint val="50000"/>
              <a:hueOff val="-8711"/>
              <a:satOff val="-8878"/>
              <a:lumOff val="8483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CBA4F-B281-19E1-65EE-CE44C032F3EC}"/>
              </a:ext>
            </a:extLst>
          </p:cNvPr>
          <p:cNvGrpSpPr/>
          <p:nvPr/>
        </p:nvGrpSpPr>
        <p:grpSpPr>
          <a:xfrm>
            <a:off x="2015351" y="765923"/>
            <a:ext cx="2210332" cy="331549"/>
            <a:chOff x="1441949" y="66546"/>
            <a:chExt cx="2210332" cy="3315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0FC54-989A-D160-941D-C98AA0CFE547}"/>
                </a:ext>
              </a:extLst>
            </p:cNvPr>
            <p:cNvSpPr/>
            <p:nvPr/>
          </p:nvSpPr>
          <p:spPr>
            <a:xfrm>
              <a:off x="1441949" y="66546"/>
              <a:ext cx="2210332" cy="33154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75D20F-974D-0B98-9463-800FE1A1009C}"/>
                </a:ext>
              </a:extLst>
            </p:cNvPr>
            <p:cNvSpPr txBox="1"/>
            <p:nvPr/>
          </p:nvSpPr>
          <p:spPr>
            <a:xfrm>
              <a:off x="1441949" y="66546"/>
              <a:ext cx="2210332" cy="331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41910" rIns="41910" bIns="0" numCol="1" spcCol="1270" anchor="b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Suyog Suresh Patagave</a:t>
              </a:r>
              <a:br>
                <a:rPr lang="en-US" sz="1200" b="1" kern="1200" dirty="0"/>
              </a:br>
              <a:r>
                <a:rPr lang="en-US" sz="1200" b="1" kern="1200" dirty="0"/>
                <a:t>Scrum Master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EF77667-93B2-F03C-DEBE-94789C5913EF}"/>
              </a:ext>
            </a:extLst>
          </p:cNvPr>
          <p:cNvGrpSpPr/>
          <p:nvPr/>
        </p:nvGrpSpPr>
        <p:grpSpPr>
          <a:xfrm>
            <a:off x="4584713" y="783508"/>
            <a:ext cx="2210332" cy="331549"/>
            <a:chOff x="3885932" y="66546"/>
            <a:chExt cx="2210332" cy="3315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2D737E-649B-8E80-F53E-DFBD16796937}"/>
                </a:ext>
              </a:extLst>
            </p:cNvPr>
            <p:cNvSpPr/>
            <p:nvPr/>
          </p:nvSpPr>
          <p:spPr>
            <a:xfrm>
              <a:off x="3885932" y="66546"/>
              <a:ext cx="2210332" cy="33154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3B4FD0-C223-C542-EE98-B8A5F2669C1F}"/>
                </a:ext>
              </a:extLst>
            </p:cNvPr>
            <p:cNvSpPr txBox="1"/>
            <p:nvPr/>
          </p:nvSpPr>
          <p:spPr>
            <a:xfrm>
              <a:off x="3885932" y="66546"/>
              <a:ext cx="2210332" cy="331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41910" rIns="41910" bIns="0" numCol="1" spcCol="1270" anchor="b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Rahul Kumar Shivakumar</a:t>
              </a:r>
              <a:br>
                <a:rPr lang="en-US" sz="1200" kern="1200" dirty="0"/>
              </a:br>
              <a:r>
                <a:rPr lang="en-US" sz="1200" b="1" kern="1200" dirty="0"/>
                <a:t>Product Owner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7C0C14-0AD3-DB85-449D-81E432B60A8F}"/>
              </a:ext>
            </a:extLst>
          </p:cNvPr>
          <p:cNvGrpSpPr/>
          <p:nvPr/>
        </p:nvGrpSpPr>
        <p:grpSpPr>
          <a:xfrm>
            <a:off x="7028860" y="783508"/>
            <a:ext cx="2210332" cy="331549"/>
            <a:chOff x="6329915" y="50013"/>
            <a:chExt cx="2210332" cy="3315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1BD9E5-AE66-3E69-7A8C-F84C7AD8250F}"/>
                </a:ext>
              </a:extLst>
            </p:cNvPr>
            <p:cNvSpPr/>
            <p:nvPr/>
          </p:nvSpPr>
          <p:spPr>
            <a:xfrm>
              <a:off x="6329915" y="50013"/>
              <a:ext cx="2210332" cy="33154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31FB3B-3152-ED8C-1F2E-96F38401A5F7}"/>
                </a:ext>
              </a:extLst>
            </p:cNvPr>
            <p:cNvSpPr txBox="1"/>
            <p:nvPr/>
          </p:nvSpPr>
          <p:spPr>
            <a:xfrm>
              <a:off x="6329915" y="50013"/>
              <a:ext cx="2210332" cy="331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41910" rIns="41910" bIns="0" numCol="1" spcCol="1270" anchor="b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Bharath Sundar Rajan</a:t>
              </a:r>
              <a:br>
                <a:rPr lang="en-US" sz="1200" kern="1200" dirty="0"/>
              </a:br>
              <a:r>
                <a:rPr lang="en-US" sz="1200" b="1" kern="1200" dirty="0"/>
                <a:t>Developer </a:t>
              </a:r>
              <a:r>
                <a:rPr lang="en-US" sz="1200" kern="1200" dirty="0"/>
                <a:t>&amp; </a:t>
              </a:r>
              <a:r>
                <a:rPr lang="en-US" sz="1200" b="1" kern="1200" dirty="0"/>
                <a:t>Quality Manager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C12FA9-D5E8-57E2-3699-F5FB23868234}"/>
              </a:ext>
            </a:extLst>
          </p:cNvPr>
          <p:cNvGrpSpPr/>
          <p:nvPr/>
        </p:nvGrpSpPr>
        <p:grpSpPr>
          <a:xfrm>
            <a:off x="1912254" y="3190948"/>
            <a:ext cx="5753366" cy="725924"/>
            <a:chOff x="-2101085" y="2911710"/>
            <a:chExt cx="5753366" cy="7259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9B561C6-3C3D-4780-96A4-7D674D4CDE4B}"/>
                </a:ext>
              </a:extLst>
            </p:cNvPr>
            <p:cNvSpPr/>
            <p:nvPr/>
          </p:nvSpPr>
          <p:spPr>
            <a:xfrm>
              <a:off x="1441949" y="2911710"/>
              <a:ext cx="2210332" cy="33154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43B30D-86B7-405E-3985-5FFFA483775C}"/>
                </a:ext>
              </a:extLst>
            </p:cNvPr>
            <p:cNvSpPr txBox="1"/>
            <p:nvPr/>
          </p:nvSpPr>
          <p:spPr>
            <a:xfrm>
              <a:off x="-2101085" y="3306085"/>
              <a:ext cx="2210332" cy="331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41910" rIns="41910" bIns="0" numCol="1" spcCol="1270" anchor="b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kern="1200" dirty="0"/>
                <a:t>Kanganut Jiradejdamrong</a:t>
              </a:r>
              <a:br>
                <a:rPr lang="en-US" sz="1200" kern="1200" dirty="0"/>
              </a:br>
              <a:r>
                <a:rPr lang="en-US" sz="1200" b="1" kern="1200" dirty="0"/>
                <a:t>Developer</a:t>
              </a:r>
              <a:endParaRPr lang="en-US" sz="1200" b="1" kern="1200" dirty="0">
                <a:solidFill>
                  <a:srgbClr val="010000"/>
                </a:solidFill>
                <a:latin typeface="Calibr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FA06CB-2990-B155-0E54-3DDFF3EC03ED}"/>
              </a:ext>
            </a:extLst>
          </p:cNvPr>
          <p:cNvGrpSpPr/>
          <p:nvPr/>
        </p:nvGrpSpPr>
        <p:grpSpPr>
          <a:xfrm>
            <a:off x="4575320" y="3602907"/>
            <a:ext cx="2210332" cy="331549"/>
            <a:chOff x="1441949" y="2911710"/>
            <a:chExt cx="2210332" cy="33154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93F88C-9DFE-D9E5-F656-55F88D631C00}"/>
                </a:ext>
              </a:extLst>
            </p:cNvPr>
            <p:cNvSpPr/>
            <p:nvPr/>
          </p:nvSpPr>
          <p:spPr>
            <a:xfrm>
              <a:off x="1441949" y="2911710"/>
              <a:ext cx="2210332" cy="33154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5689C4-E72F-1D06-57A5-2178A64AC76E}"/>
                </a:ext>
              </a:extLst>
            </p:cNvPr>
            <p:cNvSpPr txBox="1"/>
            <p:nvPr/>
          </p:nvSpPr>
          <p:spPr>
            <a:xfrm>
              <a:off x="1441949" y="2911710"/>
              <a:ext cx="2210332" cy="331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41910" rIns="41910" bIns="0" numCol="1" spcCol="1270" anchor="b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kern="1200" dirty="0"/>
                <a:t>Matin Jahani</a:t>
              </a:r>
              <a:br>
                <a:rPr lang="en-US" sz="1200" kern="1200" dirty="0"/>
              </a:br>
              <a:r>
                <a:rPr lang="en-US" sz="1200" b="1" kern="1200" dirty="0"/>
                <a:t>Developer</a:t>
              </a:r>
              <a:endParaRPr lang="en-US" sz="1200" b="1" kern="1200" dirty="0">
                <a:solidFill>
                  <a:srgbClr val="010000"/>
                </a:solidFill>
                <a:latin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27BD12-FC8A-BDA7-DF6F-AD470D856A15}"/>
              </a:ext>
            </a:extLst>
          </p:cNvPr>
          <p:cNvGrpSpPr/>
          <p:nvPr/>
        </p:nvGrpSpPr>
        <p:grpSpPr>
          <a:xfrm>
            <a:off x="7028731" y="3602906"/>
            <a:ext cx="2210332" cy="331549"/>
            <a:chOff x="1441949" y="2911710"/>
            <a:chExt cx="2210332" cy="33154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D72FC6-2E10-A960-9A0D-E0D592CCE781}"/>
                </a:ext>
              </a:extLst>
            </p:cNvPr>
            <p:cNvSpPr/>
            <p:nvPr/>
          </p:nvSpPr>
          <p:spPr>
            <a:xfrm>
              <a:off x="1441949" y="2911710"/>
              <a:ext cx="2210332" cy="33154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A6E25D-D53A-16EF-706A-C9266EBA4638}"/>
                </a:ext>
              </a:extLst>
            </p:cNvPr>
            <p:cNvSpPr txBox="1"/>
            <p:nvPr/>
          </p:nvSpPr>
          <p:spPr>
            <a:xfrm>
              <a:off x="1441949" y="2911710"/>
              <a:ext cx="2210332" cy="331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41910" rIns="41910" bIns="0" numCol="1" spcCol="1270" anchor="b" anchorCtr="0">
              <a:noAutofit/>
            </a:bodyPr>
            <a:lstStyle/>
            <a:p>
              <a:pPr marL="0" lvl="0" indent="0" algn="l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b="0" i="0" kern="1200" dirty="0"/>
            </a:p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kern="1200" dirty="0"/>
                <a:t>Unnathi Nandula</a:t>
              </a:r>
              <a:br>
                <a:rPr lang="en-US" sz="1200" kern="1200" dirty="0"/>
              </a:br>
              <a:r>
                <a:rPr lang="en-US" sz="1200" b="1" kern="1200" dirty="0"/>
                <a:t>Developer</a:t>
              </a:r>
              <a:endParaRPr lang="en-US" sz="1200" b="1" kern="1200" dirty="0">
                <a:solidFill>
                  <a:srgbClr val="010000"/>
                </a:solidFill>
                <a:latin typeface="Calibri"/>
              </a:endParaRPr>
            </a:p>
          </p:txBody>
        </p:sp>
      </p:grpSp>
      <p:pic>
        <p:nvPicPr>
          <p:cNvPr id="25" name="Picture 24" descr="A person with dark hair wearing a striped shirt&#10;&#10;Description automatically generated">
            <a:extLst>
              <a:ext uri="{FF2B5EF4-FFF2-40B4-BE49-F238E27FC236}">
                <a16:creationId xmlns:a16="http://schemas.microsoft.com/office/drawing/2014/main" id="{FF53C4E6-BD7C-CE34-3893-3FDF0AEE917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1400" r="3425" b="992"/>
          <a:stretch/>
        </p:blipFill>
        <p:spPr>
          <a:xfrm>
            <a:off x="7210888" y="1210376"/>
            <a:ext cx="2028175" cy="2201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979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3FAF5-50AD-4D78-A384-89DA1018F7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3039"/>
            <a:ext cx="10769600" cy="22860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RISK Model </a:t>
            </a:r>
            <a:r>
              <a:rPr lang="en-US" dirty="0">
                <a:ea typeface="+mn-lt"/>
                <a:cs typeface="+mn-lt"/>
              </a:rPr>
              <a:t>1</a:t>
            </a:r>
            <a:r>
              <a:rPr lang="en-US" dirty="0">
                <a:latin typeface="Aptos Narrow"/>
                <a:ea typeface="+mn-lt"/>
                <a:cs typeface="+mn-lt"/>
              </a:rPr>
              <a:t>:</a:t>
            </a:r>
            <a:r>
              <a:rPr lang="en-US" dirty="0">
                <a:latin typeface="Aptos"/>
                <a:ea typeface="ＭＳ Ｐゴシック"/>
              </a:rPr>
              <a:t>Application</a:t>
            </a:r>
            <a:r>
              <a:rPr lang="en-US" dirty="0">
                <a:latin typeface="Aptos Narrow"/>
                <a:ea typeface="ＭＳ Ｐゴシック"/>
              </a:rPr>
              <a:t> of Lorenz Curves for Risk Profiling</a:t>
            </a:r>
            <a:endParaRPr lang="en-US" dirty="0">
              <a:latin typeface="Aptos Narrow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085B94-5BF4-A22D-5531-70F64E7A0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789590"/>
            <a:ext cx="9273381" cy="37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CA1C54-0FE4-8CE5-B2B1-1775737E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7432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41C21B4-B203-56F0-8980-B8F7F4F389AE}"/>
              </a:ext>
            </a:extLst>
          </p:cNvPr>
          <p:cNvSpPr txBox="1"/>
          <p:nvPr/>
        </p:nvSpPr>
        <p:spPr>
          <a:xfrm>
            <a:off x="6400800" y="5257800"/>
            <a:ext cx="226654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ＭＳ Ｐゴシック" charset="0"/>
              </a:rPr>
              <a:t>Gini Index : (A)/(A+B)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E45C5-D1BC-E650-9005-7C16263654F9}"/>
              </a:ext>
            </a:extLst>
          </p:cNvPr>
          <p:cNvSpPr txBox="1"/>
          <p:nvPr/>
        </p:nvSpPr>
        <p:spPr>
          <a:xfrm>
            <a:off x="341586" y="4571880"/>
            <a:ext cx="887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An illustration of scoring attack techniques within and across industries, by Dr Rasmussen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409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343DEC-29A9-EABA-DD50-A66DC3086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806155"/>
              </p:ext>
            </p:extLst>
          </p:nvPr>
        </p:nvGraphicFramePr>
        <p:xfrm>
          <a:off x="2234258" y="499060"/>
          <a:ext cx="696685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959">
                  <a:extLst>
                    <a:ext uri="{9D8B030D-6E8A-4147-A177-3AD203B41FA5}">
                      <a16:colId xmlns:a16="http://schemas.microsoft.com/office/drawing/2014/main" val="4218804742"/>
                    </a:ext>
                  </a:extLst>
                </a:gridCol>
                <a:gridCol w="1018310">
                  <a:extLst>
                    <a:ext uri="{9D8B030D-6E8A-4147-A177-3AD203B41FA5}">
                      <a16:colId xmlns:a16="http://schemas.microsoft.com/office/drawing/2014/main" val="1275120387"/>
                    </a:ext>
                  </a:extLst>
                </a:gridCol>
                <a:gridCol w="998145">
                  <a:extLst>
                    <a:ext uri="{9D8B030D-6E8A-4147-A177-3AD203B41FA5}">
                      <a16:colId xmlns:a16="http://schemas.microsoft.com/office/drawing/2014/main" val="1203827266"/>
                    </a:ext>
                  </a:extLst>
                </a:gridCol>
                <a:gridCol w="776335">
                  <a:extLst>
                    <a:ext uri="{9D8B030D-6E8A-4147-A177-3AD203B41FA5}">
                      <a16:colId xmlns:a16="http://schemas.microsoft.com/office/drawing/2014/main" val="4101035934"/>
                    </a:ext>
                  </a:extLst>
                </a:gridCol>
                <a:gridCol w="1532507">
                  <a:extLst>
                    <a:ext uri="{9D8B030D-6E8A-4147-A177-3AD203B41FA5}">
                      <a16:colId xmlns:a16="http://schemas.microsoft.com/office/drawing/2014/main" val="1276620226"/>
                    </a:ext>
                  </a:extLst>
                </a:gridCol>
                <a:gridCol w="1421601">
                  <a:extLst>
                    <a:ext uri="{9D8B030D-6E8A-4147-A177-3AD203B41FA5}">
                      <a16:colId xmlns:a16="http://schemas.microsoft.com/office/drawing/2014/main" val="1603239485"/>
                    </a:ext>
                  </a:extLst>
                </a:gridCol>
              </a:tblGrid>
              <a:tr h="311777">
                <a:tc>
                  <a:txBody>
                    <a:bodyPr/>
                    <a:lstStyle/>
                    <a:p>
                      <a:pPr fontAlgn="b"/>
                      <a:r>
                        <a:rPr lang="en-US" sz="1500" b="1">
                          <a:effectLst/>
                        </a:rPr>
                        <a:t>Industry</a:t>
                      </a:r>
                      <a:endParaRPr lang="en-US" sz="1500" b="1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500" b="1">
                          <a:effectLst/>
                        </a:rPr>
                        <a:t>Phishing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500" b="1">
                          <a:effectLst/>
                        </a:rPr>
                        <a:t>Malware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500" b="1">
                          <a:effectLst/>
                        </a:rPr>
                        <a:t>DDoS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500" b="1">
                          <a:effectLst/>
                        </a:rPr>
                        <a:t>Insider Threat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500" b="1">
                          <a:effectLst/>
                        </a:rPr>
                        <a:t>Ransomware</a:t>
                      </a:r>
                      <a:endParaRPr lang="en-US" sz="1500" b="1" dirty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28732386"/>
                  </a:ext>
                </a:extLst>
              </a:tr>
              <a:tr h="311777"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Banking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50</a:t>
                      </a:r>
                      <a:endParaRPr lang="en-US" sz="15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606786"/>
                  </a:ext>
                </a:extLst>
              </a:tr>
              <a:tr h="311777"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Healthcare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451284"/>
                  </a:ext>
                </a:extLst>
              </a:tr>
              <a:tr h="311777"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Retail</a:t>
                      </a:r>
                      <a:endParaRPr lang="en-US" sz="15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20</a:t>
                      </a:r>
                      <a:endParaRPr lang="en-US" sz="15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60</a:t>
                      </a:r>
                      <a:endParaRPr lang="en-US" sz="15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991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06C149-551A-9605-A578-B97262B9C4CB}"/>
              </a:ext>
            </a:extLst>
          </p:cNvPr>
          <p:cNvSpPr txBox="1"/>
          <p:nvPr/>
        </p:nvSpPr>
        <p:spPr>
          <a:xfrm>
            <a:off x="120021" y="1804950"/>
            <a:ext cx="530134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For Each industry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Equitability of incidents 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across all the attack techniques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C2BDD6-7725-2D97-99F0-79780B461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939843"/>
              </p:ext>
            </p:extLst>
          </p:nvPr>
        </p:nvGraphicFramePr>
        <p:xfrm>
          <a:off x="210940" y="2747515"/>
          <a:ext cx="4288871" cy="161358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26076">
                  <a:extLst>
                    <a:ext uri="{9D8B030D-6E8A-4147-A177-3AD203B41FA5}">
                      <a16:colId xmlns:a16="http://schemas.microsoft.com/office/drawing/2014/main" val="4192314708"/>
                    </a:ext>
                  </a:extLst>
                </a:gridCol>
                <a:gridCol w="1123716">
                  <a:extLst>
                    <a:ext uri="{9D8B030D-6E8A-4147-A177-3AD203B41FA5}">
                      <a16:colId xmlns:a16="http://schemas.microsoft.com/office/drawing/2014/main" val="714918048"/>
                    </a:ext>
                  </a:extLst>
                </a:gridCol>
                <a:gridCol w="1439079">
                  <a:extLst>
                    <a:ext uri="{9D8B030D-6E8A-4147-A177-3AD203B41FA5}">
                      <a16:colId xmlns:a16="http://schemas.microsoft.com/office/drawing/2014/main" val="1611512922"/>
                    </a:ext>
                  </a:extLst>
                </a:gridCol>
              </a:tblGrid>
              <a:tr h="322716"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Attack 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Frequency</a:t>
                      </a:r>
                      <a:endParaRPr lang="en-US" sz="1500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>
                          <a:effectLst/>
                        </a:rPr>
                        <a:t>Cumulative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455176"/>
                  </a:ext>
                </a:extLst>
              </a:tr>
              <a:tr h="322716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Insider Threat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30</a:t>
                      </a:r>
                      <a:endParaRPr lang="en-US" sz="15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9.1%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95479"/>
                  </a:ext>
                </a:extLst>
              </a:tr>
              <a:tr h="322716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DDoS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24.2%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306546"/>
                  </a:ext>
                </a:extLst>
              </a:tr>
              <a:tr h="322716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Phishing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54.5%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548685"/>
                  </a:ext>
                </a:extLst>
              </a:tr>
              <a:tr h="322716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Malware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100%</a:t>
                      </a:r>
                      <a:endParaRPr lang="en-US" sz="15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21760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6E35F87-7620-0EA3-793C-7450C567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3" y="4499480"/>
            <a:ext cx="3189170" cy="22776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03C5C3-9570-D06D-804B-5A596A689303}"/>
              </a:ext>
            </a:extLst>
          </p:cNvPr>
          <p:cNvSpPr txBox="1"/>
          <p:nvPr/>
        </p:nvSpPr>
        <p:spPr>
          <a:xfrm>
            <a:off x="3475311" y="4499480"/>
            <a:ext cx="1915885" cy="338554"/>
          </a:xfrm>
          <a:prstGeom prst="rect">
            <a:avLst/>
          </a:prstGeom>
          <a:noFill/>
          <a:ln w="381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Gini Index : 0.311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50EA2-911A-399D-7035-ECE01F2C9BA5}"/>
              </a:ext>
            </a:extLst>
          </p:cNvPr>
          <p:cNvSpPr txBox="1"/>
          <p:nvPr/>
        </p:nvSpPr>
        <p:spPr>
          <a:xfrm>
            <a:off x="1643743" y="2409035"/>
            <a:ext cx="2111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Banking Sector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F9885-B26B-1339-03EE-0C30EF5B364B}"/>
              </a:ext>
            </a:extLst>
          </p:cNvPr>
          <p:cNvSpPr txBox="1"/>
          <p:nvPr/>
        </p:nvSpPr>
        <p:spPr>
          <a:xfrm>
            <a:off x="6106978" y="1782330"/>
            <a:ext cx="5791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For Each Attack Type(technique)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Equitability of incidents 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across all the Industry Sectors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: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ＭＳ Ｐゴシック" charset="0"/>
              </a:rPr>
              <a:t>Attack Technique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</a:endParaRP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ＭＳ Ｐゴシック" charset="0"/>
              </a:rPr>
              <a:t>Frequency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</a:endParaRP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ＭＳ Ｐゴシック" charset="0"/>
              </a:rPr>
              <a:t>Cumulative Percent%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A611DF6-5037-3AF8-40B0-6153CFDD2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761172"/>
              </p:ext>
            </p:extLst>
          </p:nvPr>
        </p:nvGraphicFramePr>
        <p:xfrm>
          <a:off x="6629400" y="2830897"/>
          <a:ext cx="3841042" cy="148335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31032">
                  <a:extLst>
                    <a:ext uri="{9D8B030D-6E8A-4147-A177-3AD203B41FA5}">
                      <a16:colId xmlns:a16="http://schemas.microsoft.com/office/drawing/2014/main" val="1840010415"/>
                    </a:ext>
                  </a:extLst>
                </a:gridCol>
                <a:gridCol w="1173024">
                  <a:extLst>
                    <a:ext uri="{9D8B030D-6E8A-4147-A177-3AD203B41FA5}">
                      <a16:colId xmlns:a16="http://schemas.microsoft.com/office/drawing/2014/main" val="2800867195"/>
                    </a:ext>
                  </a:extLst>
                </a:gridCol>
                <a:gridCol w="1436986">
                  <a:extLst>
                    <a:ext uri="{9D8B030D-6E8A-4147-A177-3AD203B41FA5}">
                      <a16:colId xmlns:a16="http://schemas.microsoft.com/office/drawing/2014/main" val="3883785416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r>
                        <a:rPr lang="en-US" sz="1500" b="0"/>
                        <a:t>Industry</a:t>
                      </a:r>
                      <a:endParaRPr 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Cumulative %</a:t>
                      </a:r>
                      <a:endParaRPr lang="en-US" sz="15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74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HealthCare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25%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68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56.25%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280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Retail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70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100%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5278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EBC14FF-882E-DA26-4A92-EA7CAB4F2D29}"/>
              </a:ext>
            </a:extLst>
          </p:cNvPr>
          <p:cNvSpPr txBox="1"/>
          <p:nvPr/>
        </p:nvSpPr>
        <p:spPr>
          <a:xfrm>
            <a:off x="8245173" y="2521760"/>
            <a:ext cx="838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DDoS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82E598-4BD7-03DC-5C40-23961C09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929" y="4499480"/>
            <a:ext cx="3035628" cy="22776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461F43-4CC5-A6AB-9DD6-AFD1B13E90D1}"/>
              </a:ext>
            </a:extLst>
          </p:cNvPr>
          <p:cNvSpPr txBox="1"/>
          <p:nvPr/>
        </p:nvSpPr>
        <p:spPr>
          <a:xfrm>
            <a:off x="9318356" y="4589396"/>
            <a:ext cx="1948543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Gini Index : 0.125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1FA7FC-032D-7007-4C92-DCCA623F9825}"/>
              </a:ext>
            </a:extLst>
          </p:cNvPr>
          <p:cNvSpPr/>
          <p:nvPr/>
        </p:nvSpPr>
        <p:spPr>
          <a:xfrm>
            <a:off x="2234258" y="815666"/>
            <a:ext cx="6966857" cy="30305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2BEC85-EF97-2FCD-E907-77A45118C13B}"/>
              </a:ext>
            </a:extLst>
          </p:cNvPr>
          <p:cNvSpPr/>
          <p:nvPr/>
        </p:nvSpPr>
        <p:spPr>
          <a:xfrm>
            <a:off x="5486399" y="524482"/>
            <a:ext cx="761999" cy="125473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5A74BE-4639-27A0-B9F7-4E293B9BCCE4}"/>
              </a:ext>
            </a:extLst>
          </p:cNvPr>
          <p:cNvCxnSpPr>
            <a:cxnSpLocks/>
          </p:cNvCxnSpPr>
          <p:nvPr/>
        </p:nvCxnSpPr>
        <p:spPr>
          <a:xfrm>
            <a:off x="5791200" y="1905000"/>
            <a:ext cx="0" cy="49159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0411480-0D82-6E26-415A-831788D0604C}"/>
              </a:ext>
            </a:extLst>
          </p:cNvPr>
          <p:cNvSpPr txBox="1"/>
          <p:nvPr/>
        </p:nvSpPr>
        <p:spPr>
          <a:xfrm>
            <a:off x="3390993" y="4963507"/>
            <a:ext cx="2413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Finally, develop a scoring methodology to score each attack techniques based on their contribution to Gini.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7F2975-E040-6BB8-022E-0915EB3F1A60}"/>
              </a:ext>
            </a:extLst>
          </p:cNvPr>
          <p:cNvSpPr txBox="1"/>
          <p:nvPr/>
        </p:nvSpPr>
        <p:spPr>
          <a:xfrm>
            <a:off x="9243449" y="5098159"/>
            <a:ext cx="2413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Finally, develop a scoring methodology to score each Industry Sector based on their contribution to Gini.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71D0B55-D3D4-C7B4-A270-D2C1BC0B5FF3}"/>
              </a:ext>
            </a:extLst>
          </p:cNvPr>
          <p:cNvSpPr txBox="1">
            <a:spLocks/>
          </p:cNvSpPr>
          <p:nvPr/>
        </p:nvSpPr>
        <p:spPr>
          <a:xfrm>
            <a:off x="120021" y="88142"/>
            <a:ext cx="10769600" cy="30305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RISK Model 1</a:t>
            </a:r>
            <a:r>
              <a:rPr lang="en-US" sz="1600" dirty="0">
                <a:solidFill>
                  <a:schemeClr val="bg1"/>
                </a:solidFill>
                <a:latin typeface="Aptos Narrow"/>
                <a:ea typeface="+mn-lt"/>
                <a:cs typeface="+mn-lt"/>
              </a:rPr>
              <a:t>:</a:t>
            </a:r>
            <a:r>
              <a:rPr lang="en-US" sz="1600" dirty="0">
                <a:solidFill>
                  <a:schemeClr val="bg1"/>
                </a:solidFill>
                <a:latin typeface="Aptos"/>
                <a:ea typeface="ＭＳ Ｐゴシック"/>
              </a:rPr>
              <a:t>Application</a:t>
            </a:r>
            <a:r>
              <a:rPr lang="en-US" sz="1600" dirty="0">
                <a:solidFill>
                  <a:schemeClr val="bg1"/>
                </a:solidFill>
                <a:latin typeface="Aptos Narrow"/>
                <a:ea typeface="ＭＳ Ｐゴシック"/>
              </a:rPr>
              <a:t> of Lorenz Curves for Risk Profiling</a:t>
            </a:r>
            <a:endParaRPr lang="en-US" sz="1600" dirty="0">
              <a:solidFill>
                <a:schemeClr val="bg1"/>
              </a:solidFill>
              <a:latin typeface="Aptos Narrow"/>
            </a:endParaRPr>
          </a:p>
        </p:txBody>
      </p:sp>
    </p:spTree>
    <p:extLst>
      <p:ext uri="{BB962C8B-B14F-4D97-AF65-F5344CB8AC3E}">
        <p14:creationId xmlns:p14="http://schemas.microsoft.com/office/powerpoint/2010/main" val="272691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34383-44E1-81C0-A7F5-D0BCCCF98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0" y="265502"/>
            <a:ext cx="10769600" cy="254994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pPr>
              <a:buNone/>
            </a:pPr>
            <a:r>
              <a:rPr lang="en-US" dirty="0">
                <a:latin typeface="Calibri (Body)"/>
                <a:ea typeface="+mn-lt"/>
                <a:cs typeface="+mn-lt"/>
              </a:rPr>
              <a:t>RISK Model 1: Lorenz curve risk score</a:t>
            </a:r>
            <a:endParaRPr lang="en-US" dirty="0">
              <a:latin typeface="Calibri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101E1-C9AB-C1DE-65BB-2A41B8CB34A2}"/>
              </a:ext>
            </a:extLst>
          </p:cNvPr>
          <p:cNvSpPr txBox="1"/>
          <p:nvPr/>
        </p:nvSpPr>
        <p:spPr>
          <a:xfrm>
            <a:off x="347055" y="710894"/>
            <a:ext cx="2700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ＭＳ Ｐゴシック"/>
              </a:rPr>
              <a:t>High Level – Risk Score</a:t>
            </a:r>
            <a:endParaRPr lang="en-US" b="1" dirty="0"/>
          </a:p>
        </p:txBody>
      </p:sp>
      <p:pic>
        <p:nvPicPr>
          <p:cNvPr id="4" name="Picture 3" descr="A screenshot of a data&#10;&#10;Description automatically generated">
            <a:extLst>
              <a:ext uri="{FF2B5EF4-FFF2-40B4-BE49-F238E27FC236}">
                <a16:creationId xmlns:a16="http://schemas.microsoft.com/office/drawing/2014/main" id="{41189471-DB6F-3068-B42F-44254042F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083221"/>
            <a:ext cx="10118276" cy="5074251"/>
          </a:xfrm>
          <a:prstGeom prst="rect">
            <a:avLst/>
          </a:prstGeom>
        </p:spPr>
      </p:pic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5B32D4AB-63A9-56F8-71B0-336088BB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52" r="-215" b="-1020"/>
          <a:stretch/>
        </p:blipFill>
        <p:spPr>
          <a:xfrm>
            <a:off x="4615481" y="6154778"/>
            <a:ext cx="5843445" cy="25499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E5E54F-BFE5-8EF2-8F0D-99131A4E7117}"/>
              </a:ext>
            </a:extLst>
          </p:cNvPr>
          <p:cNvSpPr txBox="1"/>
          <p:nvPr/>
        </p:nvSpPr>
        <p:spPr>
          <a:xfrm>
            <a:off x="555648" y="6095669"/>
            <a:ext cx="4675127" cy="369332"/>
          </a:xfrm>
          <a:prstGeom prst="rect">
            <a:avLst/>
          </a:prstGeom>
          <a:noFill/>
          <a:ln w="3810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ＭＳ Ｐゴシック"/>
              </a:rPr>
              <a:t>Gini Index </a:t>
            </a:r>
            <a:r>
              <a:rPr lang="en-US" dirty="0">
                <a:solidFill>
                  <a:srgbClr val="116020"/>
                </a:solidFill>
                <a:latin typeface="Calibri"/>
                <a:ea typeface="ＭＳ Ｐゴシック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6020"/>
                </a:solidFill>
                <a:effectLst/>
                <a:uLnTx/>
                <a:uFillTx/>
                <a:latin typeface="Calibri"/>
                <a:ea typeface="ＭＳ Ｐゴシック"/>
              </a:rPr>
              <a:t> </a:t>
            </a:r>
            <a:r>
              <a:rPr lang="en-US" dirty="0">
                <a:solidFill>
                  <a:srgbClr val="116020"/>
                </a:solidFill>
                <a:latin typeface="Calibri"/>
                <a:ea typeface="ＭＳ Ｐゴシック"/>
              </a:rPr>
              <a:t>1 – Sum(Lorenz Curve Score)=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1602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79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954204-48E4-1845-AF8E-C26E772E6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>
                <a:ea typeface="Calibri"/>
                <a:cs typeface="Calibri"/>
              </a:rPr>
              <a:t>RISK Model 2: </a:t>
            </a:r>
            <a:r>
              <a:rPr lang="en-US">
                <a:ea typeface="ＭＳ Ｐゴシック"/>
                <a:cs typeface="Calibri"/>
              </a:rPr>
              <a:t>RISK </a:t>
            </a:r>
            <a:r>
              <a:rPr lang="en-US">
                <a:ea typeface="ＭＳ Ｐゴシック"/>
              </a:rPr>
              <a:t>metrics and formula</a:t>
            </a:r>
            <a:endParaRPr lang="en-GB">
              <a:ea typeface="ＭＳ Ｐゴシック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D9B62-6A49-947E-111A-31277A62A3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647700"/>
            <a:ext cx="10769600" cy="6057900"/>
          </a:xfr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632BE-5D13-343E-B1D2-7A6CFDCC7944}"/>
              </a:ext>
            </a:extLst>
          </p:cNvPr>
          <p:cNvSpPr/>
          <p:nvPr/>
        </p:nvSpPr>
        <p:spPr>
          <a:xfrm>
            <a:off x="816371" y="1436549"/>
            <a:ext cx="1961357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        ACTIONS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3423D1-DEBA-A201-D64D-D9089C97EA58}"/>
              </a:ext>
            </a:extLst>
          </p:cNvPr>
          <p:cNvSpPr/>
          <p:nvPr/>
        </p:nvSpPr>
        <p:spPr>
          <a:xfrm>
            <a:off x="3176987" y="1428749"/>
            <a:ext cx="1828800" cy="76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ASSETS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73DA4-F83F-C1E6-5ABC-D6BBC21B7A79}"/>
              </a:ext>
            </a:extLst>
          </p:cNvPr>
          <p:cNvSpPr/>
          <p:nvPr/>
        </p:nvSpPr>
        <p:spPr>
          <a:xfrm>
            <a:off x="5459416" y="1428749"/>
            <a:ext cx="18288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       ATTRIBUTES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7E990C-3E47-479D-9207-ECC3DF5F7944}"/>
              </a:ext>
            </a:extLst>
          </p:cNvPr>
          <p:cNvSpPr/>
          <p:nvPr/>
        </p:nvSpPr>
        <p:spPr>
          <a:xfrm>
            <a:off x="7741844" y="1436549"/>
            <a:ext cx="2164156" cy="76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IMPACT ASSESSMENT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C5CE23-2C31-C247-D3ED-6B829476680C}"/>
              </a:ext>
            </a:extLst>
          </p:cNvPr>
          <p:cNvSpPr txBox="1"/>
          <p:nvPr/>
        </p:nvSpPr>
        <p:spPr>
          <a:xfrm>
            <a:off x="571500" y="2724150"/>
            <a:ext cx="1752600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Various types of attacks</a:t>
            </a:r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A98D80-5D57-36C8-ED9E-B02BAAA8F6D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97050" y="2198549"/>
            <a:ext cx="9525" cy="52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470069-67C9-A114-9CD2-89FC83DA669D}"/>
              </a:ext>
            </a:extLst>
          </p:cNvPr>
          <p:cNvSpPr txBox="1"/>
          <p:nvPr/>
        </p:nvSpPr>
        <p:spPr>
          <a:xfrm>
            <a:off x="2723357" y="2724149"/>
            <a:ext cx="2282430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Data/Information resource affected</a:t>
            </a:r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E3379B-0C83-74C2-4D95-EA473BD85A08}"/>
              </a:ext>
            </a:extLst>
          </p:cNvPr>
          <p:cNvCxnSpPr>
            <a:stCxn id="8" idx="2"/>
          </p:cNvCxnSpPr>
          <p:nvPr/>
        </p:nvCxnSpPr>
        <p:spPr>
          <a:xfrm>
            <a:off x="4091387" y="2190749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34E312-75CC-A145-BE7C-77F4D1E0FA05}"/>
              </a:ext>
            </a:extLst>
          </p:cNvPr>
          <p:cNvSpPr txBox="1"/>
          <p:nvPr/>
        </p:nvSpPr>
        <p:spPr>
          <a:xfrm>
            <a:off x="5127229" y="2713937"/>
            <a:ext cx="1752600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Result of the attack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927C27-545D-2B2B-5682-12791C4311C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373816" y="2190749"/>
            <a:ext cx="0" cy="53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1BEA5D-E4CB-7B59-56DC-13782C624CEC}"/>
              </a:ext>
            </a:extLst>
          </p:cNvPr>
          <p:cNvSpPr txBox="1"/>
          <p:nvPr/>
        </p:nvSpPr>
        <p:spPr>
          <a:xfrm>
            <a:off x="7288216" y="2713937"/>
            <a:ext cx="1752600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Overall impact of the attack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BEB8C8A-CE02-90BC-1BB6-3401FCBD7CAA}"/>
              </a:ext>
            </a:extLst>
          </p:cNvPr>
          <p:cNvSpPr/>
          <p:nvPr/>
        </p:nvSpPr>
        <p:spPr>
          <a:xfrm>
            <a:off x="894557" y="3675477"/>
            <a:ext cx="9344025" cy="762000"/>
          </a:xfrm>
          <a:prstGeom prst="rightArrow">
            <a:avLst>
              <a:gd name="adj1" fmla="val 50000"/>
              <a:gd name="adj2" fmla="val 975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</a:rPr>
              <a:t>ACROSS ALL INDUSTRIES IN THE US FROM 2020-present</a:t>
            </a:r>
            <a:endParaRPr lang="en-GB" b="1" i="1" dirty="0">
              <a:solidFill>
                <a:srgbClr val="0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E574B8-473C-F1B8-C9A1-B4A5583D1932}"/>
              </a:ext>
            </a:extLst>
          </p:cNvPr>
          <p:cNvSpPr txBox="1"/>
          <p:nvPr/>
        </p:nvSpPr>
        <p:spPr>
          <a:xfrm>
            <a:off x="523875" y="4515883"/>
            <a:ext cx="8848725" cy="815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In risk cyber security</a:t>
            </a:r>
            <a:r>
              <a:rPr lang="en-US" b="1" i="1" dirty="0">
                <a:solidFill>
                  <a:srgbClr val="000000"/>
                </a:solidFill>
              </a:rPr>
              <a:t>: </a:t>
            </a:r>
            <a:r>
              <a:rPr lang="en-US" b="1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Cyber risk = Threat x Vulnerability x Information Value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</a:rPr>
              <a:t>[1]</a:t>
            </a: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Inter"/>
              <a:ea typeface="ＭＳ Ｐゴシック"/>
            </a:endParaRPr>
          </a:p>
          <a:p>
            <a:r>
              <a:rPr lang="en-US" i="1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  <a:ea typeface="ＭＳ Ｐゴシック"/>
              </a:rPr>
              <a:t>Alternative; </a:t>
            </a:r>
            <a:r>
              <a:rPr lang="en-US" b="1" i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Risk</a:t>
            </a:r>
            <a:r>
              <a:rPr lang="en-US" b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 = </a:t>
            </a:r>
            <a:r>
              <a:rPr lang="en-US" b="1" i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Threat x Vulnerability  x Consequence  </a:t>
            </a:r>
            <a:r>
              <a:rPr lang="en-US" sz="1200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[2]</a:t>
            </a:r>
            <a:endParaRPr lang="en-US" b="1" i="1" dirty="0">
              <a:solidFill>
                <a:srgbClr val="000000"/>
              </a:solidFill>
            </a:endParaRPr>
          </a:p>
        </p:txBody>
      </p:sp>
      <p:pic>
        <p:nvPicPr>
          <p:cNvPr id="5" name="Picture 4" descr="A black and white icon of a person with a computer&#10;&#10;Description automatically generated">
            <a:extLst>
              <a:ext uri="{FF2B5EF4-FFF2-40B4-BE49-F238E27FC236}">
                <a16:creationId xmlns:a16="http://schemas.microsoft.com/office/drawing/2014/main" id="{06D9B1B6-F18A-DE78-0263-D04E2F68B9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7" y="1533525"/>
            <a:ext cx="592275" cy="592275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C043C51D-8164-5433-F12E-5300BCF28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8413" y="1533526"/>
            <a:ext cx="582750" cy="582750"/>
          </a:xfrm>
          <a:prstGeom prst="rect">
            <a:avLst/>
          </a:prstGeom>
        </p:spPr>
      </p:pic>
      <p:pic>
        <p:nvPicPr>
          <p:cNvPr id="20" name="Graphic 19" descr="Warning with solid fill">
            <a:extLst>
              <a:ext uri="{FF2B5EF4-FFF2-40B4-BE49-F238E27FC236}">
                <a16:creationId xmlns:a16="http://schemas.microsoft.com/office/drawing/2014/main" id="{0B440559-0CA5-0A45-AF5D-FC750B5386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1130" y="1546709"/>
            <a:ext cx="473070" cy="473070"/>
          </a:xfrm>
          <a:prstGeom prst="rect">
            <a:avLst/>
          </a:prstGeom>
        </p:spPr>
      </p:pic>
      <p:pic>
        <p:nvPicPr>
          <p:cNvPr id="24" name="Graphic 23" descr="Presentation with pie chart with solid fill">
            <a:extLst>
              <a:ext uri="{FF2B5EF4-FFF2-40B4-BE49-F238E27FC236}">
                <a16:creationId xmlns:a16="http://schemas.microsoft.com/office/drawing/2014/main" id="{C3D2BC93-BDC5-5D34-E8C5-43BCED8D9D6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25674" y="1546709"/>
            <a:ext cx="544892" cy="54489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C9E190-1BEF-C76A-8BAD-94679D0C561D}"/>
              </a:ext>
            </a:extLst>
          </p:cNvPr>
          <p:cNvCxnSpPr>
            <a:cxnSpLocks/>
          </p:cNvCxnSpPr>
          <p:nvPr/>
        </p:nvCxnSpPr>
        <p:spPr>
          <a:xfrm>
            <a:off x="8610600" y="2198549"/>
            <a:ext cx="0" cy="53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0181AFD-2198-472A-F22D-42FF9F521AC2}"/>
              </a:ext>
            </a:extLst>
          </p:cNvPr>
          <p:cNvSpPr/>
          <p:nvPr/>
        </p:nvSpPr>
        <p:spPr>
          <a:xfrm>
            <a:off x="523547" y="5439553"/>
            <a:ext cx="10334626" cy="10999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200" b="1" i="1" dirty="0">
                <a:solidFill>
                  <a:schemeClr val="tx1">
                    <a:lumMod val="75000"/>
                  </a:schemeClr>
                </a:solidFill>
              </a:rPr>
              <a:t>FORMULA: </a:t>
            </a:r>
          </a:p>
          <a:p>
            <a:pPr>
              <a:lnSpc>
                <a:spcPct val="150000"/>
              </a:lnSpc>
            </a:pPr>
            <a:r>
              <a:rPr lang="en-US" sz="1700" b="1" i="1" dirty="0">
                <a:solidFill>
                  <a:schemeClr val="tx1">
                    <a:lumMod val="75000"/>
                  </a:schemeClr>
                </a:solidFill>
              </a:rPr>
              <a:t>P(actor) X  P(Sum of all actions) X  P(Sum of all affected assets) X P(Sum of attributes) X  P(Sum of Impact scores)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D5D0D6-B617-C860-0AFA-7F98BDD93738}"/>
              </a:ext>
            </a:extLst>
          </p:cNvPr>
          <p:cNvSpPr/>
          <p:nvPr/>
        </p:nvSpPr>
        <p:spPr>
          <a:xfrm>
            <a:off x="406400" y="723900"/>
            <a:ext cx="4720829" cy="455473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</a:rPr>
              <a:t>Features to be considered (from VERIS data):</a:t>
            </a:r>
          </a:p>
        </p:txBody>
      </p:sp>
    </p:spTree>
    <p:extLst>
      <p:ext uri="{BB962C8B-B14F-4D97-AF65-F5344CB8AC3E}">
        <p14:creationId xmlns:p14="http://schemas.microsoft.com/office/powerpoint/2010/main" val="111061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E0EFA0-52EC-9B19-AED3-AF41B9D6C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>
                <a:ea typeface="Calibri"/>
                <a:cs typeface="Calibri"/>
              </a:rPr>
              <a:t>RISK Model 2: </a:t>
            </a:r>
            <a:r>
              <a:rPr lang="en-US">
                <a:ea typeface="ＭＳ Ｐゴシック"/>
                <a:cs typeface="Calibri"/>
              </a:rPr>
              <a:t>LOGIC</a:t>
            </a:r>
            <a:r>
              <a:rPr lang="en-US">
                <a:ea typeface="ＭＳ Ｐゴシック"/>
              </a:rPr>
              <a:t> and reasoning</a:t>
            </a:r>
            <a:endParaRPr lang="en-GB">
              <a:ea typeface="ＭＳ Ｐゴシック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4D3C2-3E52-DA73-C930-F29981CFD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609600"/>
            <a:ext cx="11353800" cy="5867400"/>
          </a:xfrm>
        </p:spPr>
        <p:txBody>
          <a:bodyPr/>
          <a:lstStyle/>
          <a:p>
            <a:pPr>
              <a:buFontTx/>
              <a:buChar char="-"/>
            </a:pPr>
            <a:r>
              <a:rPr lang="en-GB" b="1" dirty="0">
                <a:solidFill>
                  <a:srgbClr val="000000"/>
                </a:solidFill>
              </a:rPr>
              <a:t>Assumption</a:t>
            </a:r>
            <a:r>
              <a:rPr lang="en-GB" dirty="0">
                <a:solidFill>
                  <a:srgbClr val="000000"/>
                </a:solidFill>
              </a:rPr>
              <a:t>: Considering the </a:t>
            </a:r>
            <a:r>
              <a:rPr lang="en-GB" b="1" i="1" dirty="0">
                <a:solidFill>
                  <a:srgbClr val="000000"/>
                </a:solidFill>
              </a:rPr>
              <a:t>WORST-CASE SCENARIO; Multiple actions, multiple assets, and multiple attributes.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000000"/>
                </a:solidFill>
              </a:rPr>
              <a:t>Mutually inclusive scenario.</a:t>
            </a:r>
          </a:p>
          <a:p>
            <a:pPr>
              <a:buFontTx/>
              <a:buChar char="-"/>
            </a:pPr>
            <a:r>
              <a:rPr lang="en-GB" dirty="0">
                <a:solidFill>
                  <a:srgbClr val="000000"/>
                </a:solidFill>
              </a:rPr>
              <a:t>Incident scenario from VERIS database.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A06D77-BB5D-4349-8B2F-BF363FB5B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3761"/>
            <a:ext cx="11353800" cy="44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76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D18145-9708-762A-3A96-EB0301864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58257"/>
            <a:ext cx="10769600" cy="228600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>
                <a:ea typeface="Calibri"/>
                <a:cs typeface="Calibri"/>
              </a:rPr>
              <a:t>RISK Model 2: </a:t>
            </a:r>
            <a:r>
              <a:rPr lang="en-US">
                <a:ea typeface="ＭＳ Ｐゴシック"/>
              </a:rPr>
              <a:t>Risk score model</a:t>
            </a:r>
          </a:p>
          <a:p>
            <a:endParaRPr lang="en-GB" dirty="0"/>
          </a:p>
        </p:txBody>
      </p:sp>
      <p:pic>
        <p:nvPicPr>
          <p:cNvPr id="19" name="Graphic 18" descr="Arrow: Slight curve with solid fill">
            <a:extLst>
              <a:ext uri="{FF2B5EF4-FFF2-40B4-BE49-F238E27FC236}">
                <a16:creationId xmlns:a16="http://schemas.microsoft.com/office/drawing/2014/main" id="{3E7DE87D-8960-72A8-2513-CD5A8D049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941954">
            <a:off x="7536271" y="4167500"/>
            <a:ext cx="2327102" cy="9115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0F1454-F268-F8FD-F22B-22ADE39620CD}"/>
                  </a:ext>
                </a:extLst>
              </p14:cNvPr>
              <p14:cNvContentPartPr/>
              <p14:nvPr/>
            </p14:nvContentPartPr>
            <p14:xfrm>
              <a:off x="8412526" y="1366956"/>
              <a:ext cx="17584" cy="1758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0F1454-F268-F8FD-F22B-22ADE39620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49726" y="1299325"/>
                <a:ext cx="141928" cy="151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D042034-3AE1-390B-BD43-B1E7C4C9EB89}"/>
                  </a:ext>
                </a:extLst>
              </p14:cNvPr>
              <p14:cNvContentPartPr/>
              <p14:nvPr/>
            </p14:nvContentPartPr>
            <p14:xfrm>
              <a:off x="9378462" y="668215"/>
              <a:ext cx="17584" cy="17584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D042034-3AE1-390B-BD43-B1E7C4C9EB8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99262" y="-210985"/>
                <a:ext cx="1758400" cy="17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DD1B653-35E7-15C2-A6E2-CE9DBE315140}"/>
                  </a:ext>
                </a:extLst>
              </p14:cNvPr>
              <p14:cNvContentPartPr/>
              <p14:nvPr/>
            </p14:nvContentPartPr>
            <p14:xfrm>
              <a:off x="9425354" y="1512277"/>
              <a:ext cx="17584" cy="18988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DD1B653-35E7-15C2-A6E2-CE9DBE31514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46154" y="1494696"/>
                <a:ext cx="1758400" cy="5379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4ED1DC9-B079-36BC-38B9-FBEEF609A0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222" y="660332"/>
            <a:ext cx="12038778" cy="2875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87BAAD-4908-C4D8-3F17-A9337A6C1A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77400" y="3845201"/>
            <a:ext cx="1655064" cy="1380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43665-83EF-5E5D-1534-FAA4276A3F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7661" y="4201016"/>
            <a:ext cx="3009900" cy="1961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E6ABBC-54A8-EE0D-4768-22B9935C353D}"/>
              </a:ext>
            </a:extLst>
          </p:cNvPr>
          <p:cNvSpPr txBox="1"/>
          <p:nvPr/>
        </p:nvSpPr>
        <p:spPr>
          <a:xfrm>
            <a:off x="4191000" y="3600818"/>
            <a:ext cx="540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Assigning weight to categorical variables, impact ratings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D05C0B-787B-CC2A-4EF4-A6876115C2B9}"/>
              </a:ext>
            </a:extLst>
          </p:cNvPr>
          <p:cNvSpPr/>
          <p:nvPr/>
        </p:nvSpPr>
        <p:spPr>
          <a:xfrm>
            <a:off x="153222" y="2286000"/>
            <a:ext cx="12038778" cy="142468"/>
          </a:xfrm>
          <a:prstGeom prst="rect">
            <a:avLst/>
          </a:prstGeom>
          <a:noFill/>
          <a:ln>
            <a:solidFill>
              <a:srgbClr val="116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44098-B5C8-F32B-9BC1-ECD88DC679AE}"/>
              </a:ext>
            </a:extLst>
          </p:cNvPr>
          <p:cNvSpPr/>
          <p:nvPr/>
        </p:nvSpPr>
        <p:spPr>
          <a:xfrm>
            <a:off x="9677400" y="4625175"/>
            <a:ext cx="1655064" cy="17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A49EC-639A-A1A9-20EB-2524C9DE88AF}"/>
              </a:ext>
            </a:extLst>
          </p:cNvPr>
          <p:cNvSpPr/>
          <p:nvPr/>
        </p:nvSpPr>
        <p:spPr>
          <a:xfrm>
            <a:off x="9677400" y="4800600"/>
            <a:ext cx="1655064" cy="17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FD8ABD-8AA2-D884-1427-364533840D9A}"/>
              </a:ext>
            </a:extLst>
          </p:cNvPr>
          <p:cNvSpPr/>
          <p:nvPr/>
        </p:nvSpPr>
        <p:spPr>
          <a:xfrm>
            <a:off x="9677400" y="4447861"/>
            <a:ext cx="1655064" cy="17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A41CF6-EA7E-2DAA-CCC7-032F2ABD82CE}"/>
              </a:ext>
            </a:extLst>
          </p:cNvPr>
          <p:cNvSpPr txBox="1"/>
          <p:nvPr/>
        </p:nvSpPr>
        <p:spPr>
          <a:xfrm>
            <a:off x="260115" y="3960362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Formula:</a:t>
            </a:r>
          </a:p>
          <a:p>
            <a:br>
              <a:rPr lang="en-US" dirty="0">
                <a:solidFill>
                  <a:srgbClr val="000000"/>
                </a:solidFill>
              </a:rPr>
            </a:br>
            <a:r>
              <a:rPr lang="en-US" sz="1800" i="1" dirty="0">
                <a:solidFill>
                  <a:srgbClr val="000000"/>
                </a:solidFill>
              </a:rPr>
              <a:t>P(actor) X  P(Sum of all actions) X  P(Sum of all affected assets) X P(Sum of attributes) X  </a:t>
            </a:r>
          </a:p>
          <a:p>
            <a:r>
              <a:rPr lang="en-US" sz="1800" i="1" dirty="0">
                <a:solidFill>
                  <a:srgbClr val="000000"/>
                </a:solidFill>
              </a:rPr>
              <a:t>P(Sum of Impact scores)</a:t>
            </a:r>
          </a:p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56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E44946-A058-ADB5-CE60-F8486026FF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60" y="179377"/>
            <a:ext cx="10769600" cy="228600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GB" dirty="0"/>
              <a:t>List of Industry Sectors , Susceptible to LLM risks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45CEA-02CD-DA4F-529E-F5E2ABF859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8072" y="606188"/>
            <a:ext cx="10769600" cy="5029200"/>
          </a:xfrm>
        </p:spPr>
        <p:txBody>
          <a:bodyPr/>
          <a:lstStyle/>
          <a:p>
            <a:endParaRPr lang="en-US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A5076-B8F6-5949-248E-8E1B98DF4498}"/>
              </a:ext>
            </a:extLst>
          </p:cNvPr>
          <p:cNvSpPr txBox="1"/>
          <p:nvPr/>
        </p:nvSpPr>
        <p:spPr>
          <a:xfrm>
            <a:off x="330958" y="406209"/>
            <a:ext cx="718895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2C2921"/>
                </a:solidFill>
                <a:latin typeface="Calibri"/>
                <a:ea typeface="Calibri"/>
                <a:cs typeface="Calibri"/>
              </a:rPr>
              <a:t>North American Industry Classification System (NAICS) </a:t>
            </a:r>
            <a:r>
              <a:rPr lang="en-US">
                <a:solidFill>
                  <a:srgbClr val="2C2921"/>
                </a:solidFill>
                <a:latin typeface="Calibri"/>
                <a:ea typeface="Calibri"/>
                <a:cs typeface="Calibri"/>
              </a:rPr>
              <a:t>code</a:t>
            </a:r>
            <a:endParaRPr lang="en-US">
              <a:latin typeface="Calibri"/>
            </a:endParaRPr>
          </a:p>
          <a:p>
            <a:r>
              <a:rPr lang="en-US">
                <a:solidFill>
                  <a:srgbClr val="2C2921"/>
                </a:solidFill>
                <a:latin typeface="Calibri"/>
                <a:ea typeface="ＭＳ Ｐゴシック"/>
              </a:rPr>
              <a:t>First two-digit NAICS codes for Major Industry Sectors</a:t>
            </a:r>
            <a:endParaRPr lang="en-US">
              <a:latin typeface="Calibri"/>
              <a:ea typeface="ＭＳ Ｐゴシック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CE3FC-B5A0-0231-86B3-E89A4E7A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59" y="1115650"/>
            <a:ext cx="6923714" cy="5546521"/>
          </a:xfrm>
          <a:prstGeom prst="rect">
            <a:avLst/>
          </a:prstGeom>
          <a:ln w="6350">
            <a:solidFill>
              <a:srgbClr val="2C292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17A3DB-46D7-D561-2A05-C9328C418683}"/>
              </a:ext>
            </a:extLst>
          </p:cNvPr>
          <p:cNvSpPr/>
          <p:nvPr/>
        </p:nvSpPr>
        <p:spPr>
          <a:xfrm>
            <a:off x="3005383" y="5351924"/>
            <a:ext cx="2417691" cy="25421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D03C54-3831-F36F-1099-85D7EA100CA0}"/>
              </a:ext>
            </a:extLst>
          </p:cNvPr>
          <p:cNvSpPr/>
          <p:nvPr/>
        </p:nvSpPr>
        <p:spPr>
          <a:xfrm>
            <a:off x="3009486" y="3775535"/>
            <a:ext cx="1213604" cy="256032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A2F02F-76EB-9BDE-5EAD-F3CB01DAEEAF}"/>
              </a:ext>
            </a:extLst>
          </p:cNvPr>
          <p:cNvSpPr/>
          <p:nvPr/>
        </p:nvSpPr>
        <p:spPr>
          <a:xfrm>
            <a:off x="3005383" y="5088551"/>
            <a:ext cx="1255544" cy="256032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66E66A-BB35-8877-DD42-EC57B53D1E6F}"/>
              </a:ext>
            </a:extLst>
          </p:cNvPr>
          <p:cNvSpPr/>
          <p:nvPr/>
        </p:nvSpPr>
        <p:spPr>
          <a:xfrm>
            <a:off x="3005383" y="3506639"/>
            <a:ext cx="1217707" cy="268896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01310-4CC8-FAA4-C6B7-7A66DFE4D0E9}"/>
              </a:ext>
            </a:extLst>
          </p:cNvPr>
          <p:cNvSpPr txBox="1"/>
          <p:nvPr/>
        </p:nvSpPr>
        <p:spPr>
          <a:xfrm>
            <a:off x="3005383" y="2453276"/>
            <a:ext cx="1583870" cy="1060704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1D95B3-ABBC-928A-17F8-19C1D77317D7}"/>
              </a:ext>
            </a:extLst>
          </p:cNvPr>
          <p:cNvCxnSpPr>
            <a:cxnSpLocks/>
          </p:cNvCxnSpPr>
          <p:nvPr/>
        </p:nvCxnSpPr>
        <p:spPr>
          <a:xfrm>
            <a:off x="4589253" y="2983628"/>
            <a:ext cx="597907" cy="0"/>
          </a:xfrm>
          <a:prstGeom prst="straightConnector1">
            <a:avLst/>
          </a:prstGeom>
          <a:ln>
            <a:solidFill>
              <a:srgbClr val="2C292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C84E12-5F52-34ED-7EBF-524E25BC2A63}"/>
              </a:ext>
            </a:extLst>
          </p:cNvPr>
          <p:cNvSpPr txBox="1"/>
          <p:nvPr/>
        </p:nvSpPr>
        <p:spPr>
          <a:xfrm>
            <a:off x="5187334" y="2829739"/>
            <a:ext cx="2532698" cy="24622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2C2921"/>
                </a:solidFill>
              </a:rPr>
              <a:t>Manufacturing &amp; Supply Chain Management</a:t>
            </a:r>
          </a:p>
        </p:txBody>
      </p:sp>
    </p:spTree>
    <p:extLst>
      <p:ext uri="{BB962C8B-B14F-4D97-AF65-F5344CB8AC3E}">
        <p14:creationId xmlns:p14="http://schemas.microsoft.com/office/powerpoint/2010/main" val="4258562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table with numbers and a number of objects&#10;&#10;Description automatically generated">
            <a:extLst>
              <a:ext uri="{FF2B5EF4-FFF2-40B4-BE49-F238E27FC236}">
                <a16:creationId xmlns:a16="http://schemas.microsoft.com/office/drawing/2014/main" id="{CF4CB2C4-E6AC-1C0B-369E-5C0D6F602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" t="92" r="126" b="33906"/>
          <a:stretch/>
        </p:blipFill>
        <p:spPr>
          <a:xfrm>
            <a:off x="332087" y="2508537"/>
            <a:ext cx="11143257" cy="33633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34383-44E1-81C0-A7F5-D0BCCCF98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650" y="278552"/>
            <a:ext cx="10769600" cy="228600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RISK Model 2: </a:t>
            </a:r>
            <a:r>
              <a:rPr lang="en-US" dirty="0">
                <a:ea typeface="+mn-lt"/>
                <a:cs typeface="+mn-lt"/>
              </a:rPr>
              <a:t>RISK</a:t>
            </a:r>
            <a:r>
              <a:rPr lang="en-US">
                <a:ea typeface="+mn-lt"/>
                <a:cs typeface="+mn-lt"/>
              </a:rPr>
              <a:t> FRAMEWORK - Final</a:t>
            </a:r>
            <a:r>
              <a:rPr lang="en-US" dirty="0">
                <a:ea typeface="+mn-lt"/>
                <a:cs typeface="+mn-lt"/>
              </a:rPr>
              <a:t> Risk score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C5B95-F61A-E879-4FF8-33D142C2DD17}"/>
              </a:ext>
            </a:extLst>
          </p:cNvPr>
          <p:cNvSpPr txBox="1"/>
          <p:nvPr/>
        </p:nvSpPr>
        <p:spPr>
          <a:xfrm>
            <a:off x="330654" y="701076"/>
            <a:ext cx="11682090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  <a:ea typeface="ＭＳ Ｐゴシック"/>
              </a:rPr>
              <a:t>Final</a:t>
            </a:r>
            <a:r>
              <a:rPr lang="en-US" i="1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  <a:ea typeface="ＭＳ Ｐゴシック"/>
              </a:rPr>
              <a:t> </a:t>
            </a:r>
            <a:r>
              <a:rPr lang="en-US" b="1" i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Risk</a:t>
            </a:r>
            <a:r>
              <a:rPr lang="en-US" b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 Score =</a:t>
            </a:r>
            <a:endParaRPr lang="en-US" dirty="0">
              <a:solidFill>
                <a:srgbClr val="000000"/>
              </a:solidFill>
              <a:latin typeface="Inter"/>
              <a:ea typeface="ＭＳ Ｐゴシック"/>
              <a:cs typeface="Times New Roman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        Composite </a:t>
            </a:r>
            <a:r>
              <a:rPr lang="en-US" sz="1600" b="1" i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Risk Score</a:t>
            </a:r>
            <a:r>
              <a:rPr lang="en-US" sz="1600" b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 (norm) x  </a:t>
            </a:r>
            <a:r>
              <a:rPr lang="en-US" sz="1600" b="1" i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Prob. Incident by state  </a:t>
            </a:r>
            <a:r>
              <a:rPr lang="en-US" sz="1600" b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x  </a:t>
            </a:r>
            <a:r>
              <a:rPr lang="en-US" sz="1600" b="1" i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Prob. Incident by Industry  x  Number of Firms (norm)   </a:t>
            </a:r>
          </a:p>
          <a:p>
            <a:r>
              <a:rPr lang="en-US" sz="1600" b="1" i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         x 1,000,000</a:t>
            </a:r>
            <a:endParaRPr lang="en-US" dirty="0"/>
          </a:p>
          <a:p>
            <a:endParaRPr lang="en-US" sz="1600" b="1" i="1" dirty="0">
              <a:solidFill>
                <a:srgbClr val="000000"/>
              </a:solidFill>
              <a:latin typeface="Inter"/>
              <a:ea typeface="ＭＳ Ｐゴシック"/>
              <a:cs typeface="Times New Roman"/>
            </a:endParaRPr>
          </a:p>
          <a:p>
            <a:endParaRPr lang="en-US" sz="1600" b="1" i="1" dirty="0">
              <a:solidFill>
                <a:srgbClr val="000000"/>
              </a:solidFill>
              <a:latin typeface="Inter"/>
              <a:ea typeface="ＭＳ Ｐゴシック"/>
              <a:cs typeface="Times New Roman"/>
            </a:endParaRPr>
          </a:p>
          <a:p>
            <a:endParaRPr lang="en-US" sz="1600" b="1" i="1" dirty="0">
              <a:solidFill>
                <a:srgbClr val="000000"/>
              </a:solidFill>
              <a:latin typeface="Inter"/>
              <a:ea typeface="ＭＳ Ｐゴシック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53A93-F327-A94F-8B1D-A011508B647B}"/>
              </a:ext>
            </a:extLst>
          </p:cNvPr>
          <p:cNvSpPr txBox="1"/>
          <p:nvPr/>
        </p:nvSpPr>
        <p:spPr>
          <a:xfrm>
            <a:off x="1926541" y="1707491"/>
            <a:ext cx="739616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i="1" u="sng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Total incident in state</a:t>
            </a:r>
            <a:r>
              <a:rPr lang="en-US" b="1" i="1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        </a:t>
            </a:r>
            <a:r>
              <a:rPr lang="en-US" b="1" i="1" u="sng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Incident in specific industry in state </a:t>
            </a:r>
          </a:p>
          <a:p>
            <a:r>
              <a:rPr lang="en-US" b="1" i="1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Total incident in US</a:t>
            </a:r>
            <a:r>
              <a:rPr lang="en-US" b="1" i="1" dirty="0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     </a:t>
            </a:r>
            <a:r>
              <a:rPr lang="en-US" b="1" i="1">
                <a:solidFill>
                  <a:srgbClr val="000000"/>
                </a:solidFill>
                <a:latin typeface="Inter"/>
                <a:ea typeface="ＭＳ Ｐゴシック"/>
                <a:cs typeface="Times New Roman"/>
              </a:rPr>
              <a:t> Total incident in state</a:t>
            </a:r>
            <a:endParaRPr lang="en-US" b="1" i="1" dirty="0">
              <a:solidFill>
                <a:srgbClr val="000000"/>
              </a:solidFill>
              <a:latin typeface="Inter"/>
              <a:ea typeface="ＭＳ Ｐゴシック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0AE06E-61AF-618C-DA15-C558EC6877E8}"/>
              </a:ext>
            </a:extLst>
          </p:cNvPr>
          <p:cNvSpPr/>
          <p:nvPr/>
        </p:nvSpPr>
        <p:spPr>
          <a:xfrm>
            <a:off x="3448144" y="1009793"/>
            <a:ext cx="1941796" cy="37278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3B0BF7-265D-AFB9-7501-6EBAED2D2290}"/>
              </a:ext>
            </a:extLst>
          </p:cNvPr>
          <p:cNvSpPr/>
          <p:nvPr/>
        </p:nvSpPr>
        <p:spPr>
          <a:xfrm>
            <a:off x="4387824" y="1635549"/>
            <a:ext cx="4043706" cy="709202"/>
          </a:xfrm>
          <a:prstGeom prst="rect">
            <a:avLst/>
          </a:prstGeom>
          <a:solidFill>
            <a:srgbClr val="11602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32E314-AA00-A00E-7A6C-06810DE6FDAE}"/>
              </a:ext>
            </a:extLst>
          </p:cNvPr>
          <p:cNvSpPr/>
          <p:nvPr/>
        </p:nvSpPr>
        <p:spPr>
          <a:xfrm>
            <a:off x="5632491" y="1006424"/>
            <a:ext cx="2218092" cy="364807"/>
          </a:xfrm>
          <a:prstGeom prst="rect">
            <a:avLst/>
          </a:prstGeom>
          <a:solidFill>
            <a:srgbClr val="11602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27AA3-AB8A-D43C-CF9C-C553CEC2546E}"/>
              </a:ext>
            </a:extLst>
          </p:cNvPr>
          <p:cNvSpPr/>
          <p:nvPr/>
        </p:nvSpPr>
        <p:spPr>
          <a:xfrm>
            <a:off x="1825275" y="1619172"/>
            <a:ext cx="2519264" cy="70654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4A68B-4386-1590-612F-F4FE12527C16}"/>
              </a:ext>
            </a:extLst>
          </p:cNvPr>
          <p:cNvSpPr txBox="1"/>
          <p:nvPr/>
        </p:nvSpPr>
        <p:spPr>
          <a:xfrm rot="5400000">
            <a:off x="2918578" y="1422735"/>
            <a:ext cx="64049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i="1">
                <a:solidFill>
                  <a:srgbClr val="000000"/>
                </a:solidFill>
                <a:highlight>
                  <a:srgbClr val="FFFFFF"/>
                </a:highlight>
                <a:latin typeface="Inter"/>
                <a:ea typeface="ＭＳ Ｐゴシック"/>
                <a:cs typeface="Times New Roman"/>
              </a:rPr>
              <a:t>=&gt;</a:t>
            </a:r>
            <a:endParaRPr lang="en-US" i="1">
              <a:highlight>
                <a:srgbClr val="FFFF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C6CA8B-F7F1-1F00-6818-A03428CCF2AC}"/>
              </a:ext>
            </a:extLst>
          </p:cNvPr>
          <p:cNvSpPr txBox="1"/>
          <p:nvPr/>
        </p:nvSpPr>
        <p:spPr>
          <a:xfrm rot="5400000">
            <a:off x="6059354" y="1445147"/>
            <a:ext cx="7032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  <a:ea typeface="ＭＳ Ｐゴシック"/>
                <a:cs typeface="Times New Roman"/>
              </a:rPr>
              <a:t>=&gt;</a:t>
            </a:r>
            <a:endParaRPr lang="en-US" i="1" dirty="0">
              <a:highlight>
                <a:srgbClr val="FFFFFF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76ED0-2580-D305-709A-229024C2392F}"/>
              </a:ext>
            </a:extLst>
          </p:cNvPr>
          <p:cNvSpPr/>
          <p:nvPr/>
        </p:nvSpPr>
        <p:spPr>
          <a:xfrm>
            <a:off x="334463" y="2510416"/>
            <a:ext cx="2897437" cy="3826804"/>
          </a:xfrm>
          <a:prstGeom prst="rect">
            <a:avLst/>
          </a:prstGeom>
          <a:solidFill>
            <a:srgbClr val="990202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69370-A273-D3C5-CB60-1F109B7717C7}"/>
              </a:ext>
            </a:extLst>
          </p:cNvPr>
          <p:cNvSpPr/>
          <p:nvPr/>
        </p:nvSpPr>
        <p:spPr>
          <a:xfrm>
            <a:off x="4662428" y="2505377"/>
            <a:ext cx="5323205" cy="3823307"/>
          </a:xfrm>
          <a:prstGeom prst="rect">
            <a:avLst/>
          </a:prstGeom>
          <a:solidFill>
            <a:srgbClr val="099902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7019FC-26FB-40AA-6900-6FEB18551FAB}"/>
              </a:ext>
            </a:extLst>
          </p:cNvPr>
          <p:cNvSpPr/>
          <p:nvPr/>
        </p:nvSpPr>
        <p:spPr>
          <a:xfrm>
            <a:off x="3234950" y="2501344"/>
            <a:ext cx="1416245" cy="3804156"/>
          </a:xfrm>
          <a:prstGeom prst="rect">
            <a:avLst/>
          </a:prstGeom>
          <a:solidFill>
            <a:srgbClr val="13029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C20183-C7FA-224C-97D6-A391B257B226}"/>
              </a:ext>
            </a:extLst>
          </p:cNvPr>
          <p:cNvSpPr txBox="1"/>
          <p:nvPr/>
        </p:nvSpPr>
        <p:spPr>
          <a:xfrm>
            <a:off x="1116631" y="5930352"/>
            <a:ext cx="1319842" cy="38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ea typeface="ＭＳ Ｐゴシック"/>
              </a:rPr>
              <a:t>NAICS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688DA-4DD4-AF56-A981-E7504C608523}"/>
              </a:ext>
            </a:extLst>
          </p:cNvPr>
          <p:cNvSpPr txBox="1"/>
          <p:nvPr/>
        </p:nvSpPr>
        <p:spPr>
          <a:xfrm>
            <a:off x="3228123" y="5930352"/>
            <a:ext cx="17080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ea typeface="ＭＳ Ｐゴシック"/>
              </a:rPr>
              <a:t>CENSUS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E03F2-C5C2-1EA7-DB64-AE316ACB0150}"/>
              </a:ext>
            </a:extLst>
          </p:cNvPr>
          <p:cNvSpPr txBox="1"/>
          <p:nvPr/>
        </p:nvSpPr>
        <p:spPr>
          <a:xfrm>
            <a:off x="6409514" y="5944461"/>
            <a:ext cx="22687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/>
                <a:ea typeface="ＭＳ Ｐゴシック"/>
              </a:rPr>
              <a:t>VERIS DATA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8CFF9C-292D-EF3E-5FAB-62B2C7DDA1C9}"/>
              </a:ext>
            </a:extLst>
          </p:cNvPr>
          <p:cNvSpPr txBox="1"/>
          <p:nvPr/>
        </p:nvSpPr>
        <p:spPr>
          <a:xfrm>
            <a:off x="9634966" y="5954898"/>
            <a:ext cx="22687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/>
                <a:ea typeface="ＭＳ Ｐゴシック"/>
              </a:rPr>
              <a:t>Final Risk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54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with blue circles and red dots&#10;&#10;Description automatically generated">
            <a:extLst>
              <a:ext uri="{FF2B5EF4-FFF2-40B4-BE49-F238E27FC236}">
                <a16:creationId xmlns:a16="http://schemas.microsoft.com/office/drawing/2014/main" id="{138AC33C-0E5C-04DD-1D30-AEA7AA14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7" y="812716"/>
            <a:ext cx="10612784" cy="59283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34383-44E1-81C0-A7F5-D0BCCCF98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650" y="278552"/>
            <a:ext cx="10769600" cy="228600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RISK Model 1: Lorenz curve risk score - Geographical visualization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E7706-F679-C10D-52D0-F838D53ABAEE}"/>
              </a:ext>
            </a:extLst>
          </p:cNvPr>
          <p:cNvSpPr txBox="1"/>
          <p:nvPr/>
        </p:nvSpPr>
        <p:spPr>
          <a:xfrm>
            <a:off x="613498" y="617433"/>
            <a:ext cx="41086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i="1">
                <a:solidFill>
                  <a:prstClr val="black"/>
                </a:solidFill>
                <a:latin typeface="Aptos"/>
                <a:ea typeface="ＭＳ Ｐゴシック"/>
                <a:cs typeface="Segoe UI"/>
              </a:rPr>
              <a:t>Financial Sector: LLM</a:t>
            </a:r>
            <a:r>
              <a:rPr lang="en-US" i="1" dirty="0">
                <a:solidFill>
                  <a:prstClr val="black"/>
                </a:solidFill>
                <a:latin typeface="Aptos"/>
                <a:ea typeface="ＭＳ Ｐゴシック"/>
                <a:cs typeface="Segoe UI"/>
              </a:rPr>
              <a:t> Prompt Injection 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48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34383-44E1-81C0-A7F5-D0BCCCF98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405" y="278552"/>
            <a:ext cx="10769600" cy="228600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RISK Model </a:t>
            </a:r>
            <a:r>
              <a:rPr lang="en-US" dirty="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: RISK FRAMEWORK - Geographical</a:t>
            </a:r>
            <a:r>
              <a:rPr lang="en-US" dirty="0">
                <a:ea typeface="+mn-lt"/>
                <a:cs typeface="+mn-lt"/>
              </a:rPr>
              <a:t> visualization </a:t>
            </a:r>
            <a:endParaRPr lang="en-US" dirty="0"/>
          </a:p>
        </p:txBody>
      </p:sp>
      <p:pic>
        <p:nvPicPr>
          <p:cNvPr id="4" name="Picture 3" descr="A map of the united states with blue dots&#10;&#10;Description automatically generated">
            <a:extLst>
              <a:ext uri="{FF2B5EF4-FFF2-40B4-BE49-F238E27FC236}">
                <a16:creationId xmlns:a16="http://schemas.microsoft.com/office/drawing/2014/main" id="{B7151E3C-FAE7-CB81-C0B0-B36F12CA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784382"/>
            <a:ext cx="10632283" cy="5920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13918-26C6-39B3-0ACE-35266DF17EFE}"/>
              </a:ext>
            </a:extLst>
          </p:cNvPr>
          <p:cNvSpPr txBox="1"/>
          <p:nvPr/>
        </p:nvSpPr>
        <p:spPr>
          <a:xfrm>
            <a:off x="613498" y="617433"/>
            <a:ext cx="41086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Aptos"/>
                <a:ea typeface="ＭＳ Ｐゴシック"/>
                <a:cs typeface="Segoe UI"/>
              </a:rPr>
              <a:t>Financial Sector:</a:t>
            </a:r>
            <a:r>
              <a:rPr lang="en-US" i="1">
                <a:solidFill>
                  <a:prstClr val="black"/>
                </a:solidFill>
                <a:latin typeface="Aptos"/>
                <a:ea typeface="ＭＳ Ｐゴシック"/>
                <a:cs typeface="Segoe UI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Aptos"/>
                <a:ea typeface="ＭＳ Ｐゴシック"/>
                <a:cs typeface="Segoe UI"/>
              </a:rPr>
              <a:t>Overall </a:t>
            </a:r>
            <a:r>
              <a:rPr lang="en-US" i="1">
                <a:solidFill>
                  <a:prstClr val="black"/>
                </a:solidFill>
                <a:latin typeface="Aptos"/>
                <a:ea typeface="ＭＳ Ｐゴシック"/>
                <a:cs typeface="Segoe UI"/>
              </a:rPr>
              <a:t>LLM </a:t>
            </a:r>
            <a:r>
              <a:rPr lang="en-US" i="1" dirty="0">
                <a:solidFill>
                  <a:prstClr val="black"/>
                </a:solidFill>
                <a:latin typeface="Aptos"/>
                <a:ea typeface="ＭＳ Ｐゴシック"/>
                <a:cs typeface="Segoe UI"/>
              </a:rPr>
              <a:t>attacks</a:t>
            </a:r>
            <a:r>
              <a:rPr lang="en-US" i="1">
                <a:solidFill>
                  <a:prstClr val="black"/>
                </a:solidFill>
                <a:latin typeface="Aptos"/>
                <a:ea typeface="ＭＳ Ｐゴシック"/>
                <a:cs typeface="Segoe UI"/>
              </a:rPr>
              <a:t> 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17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4537F-92F0-4874-B3FA-4493EC272D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550" y="288921"/>
            <a:ext cx="10769600" cy="22860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74F8F-5EBC-2C43-8760-0064BBB1BE06}"/>
              </a:ext>
            </a:extLst>
          </p:cNvPr>
          <p:cNvSpPr txBox="1"/>
          <p:nvPr/>
        </p:nvSpPr>
        <p:spPr>
          <a:xfrm>
            <a:off x="457550" y="770140"/>
            <a:ext cx="6096000" cy="461665"/>
          </a:xfrm>
          <a:prstGeom prst="rect">
            <a:avLst/>
          </a:prstGeom>
          <a:solidFill>
            <a:schemeClr val="tx1">
              <a:lumMod val="75000"/>
            </a:schemeClr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ＭＳ Ｐゴシック"/>
                <a:cs typeface="Calibri"/>
              </a:rPr>
              <a:t>What are Large Language Models?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30336-5BBD-EA93-AE25-F8524034BBA6}"/>
              </a:ext>
            </a:extLst>
          </p:cNvPr>
          <p:cNvSpPr txBox="1"/>
          <p:nvPr/>
        </p:nvSpPr>
        <p:spPr>
          <a:xfrm>
            <a:off x="457550" y="1494443"/>
            <a:ext cx="6096000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</a:rPr>
              <a:t>Large Language Models (LLMs) are very large deep learning models that are pre-trained on vast amounts of data.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</a:rPr>
              <a:t>LLMs perform tasks such as answering questions, summarizing documents, translating languages, and completing sentences.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A5B481-24E8-A18A-AEBD-EBC28DE8D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13"/>
          <a:stretch/>
        </p:blipFill>
        <p:spPr>
          <a:xfrm>
            <a:off x="6934199" y="4062662"/>
            <a:ext cx="4622800" cy="2466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1789D2-04E5-2027-6DBB-CDAD1236F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121311"/>
              </p:ext>
            </p:extLst>
          </p:nvPr>
        </p:nvGraphicFramePr>
        <p:xfrm>
          <a:off x="458948" y="4090584"/>
          <a:ext cx="6018052" cy="241022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292591">
                  <a:extLst>
                    <a:ext uri="{9D8B030D-6E8A-4147-A177-3AD203B41FA5}">
                      <a16:colId xmlns:a16="http://schemas.microsoft.com/office/drawing/2014/main" val="2870020317"/>
                    </a:ext>
                  </a:extLst>
                </a:gridCol>
                <a:gridCol w="3725461">
                  <a:extLst>
                    <a:ext uri="{9D8B030D-6E8A-4147-A177-3AD203B41FA5}">
                      <a16:colId xmlns:a16="http://schemas.microsoft.com/office/drawing/2014/main" val="2136267587"/>
                    </a:ext>
                  </a:extLst>
                </a:gridCol>
              </a:tblGrid>
              <a:tr h="930453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rgbClr val="000000"/>
                          </a:solidFill>
                        </a:rPr>
                        <a:t>Prompt Injection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Influencing the output of the LLMs by providing specific instructions within the input text.</a:t>
                      </a:r>
                      <a:endParaRPr lang="en-US" i="0" u="none" strike="noStrike" baseline="0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828185"/>
                  </a:ext>
                </a:extLst>
              </a:tr>
              <a:tr h="73988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Insecure Output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baseline="0" noProof="0" dirty="0">
                          <a:solidFill>
                            <a:srgbClr val="000000"/>
                          </a:solidFill>
                          <a:latin typeface="Calibri"/>
                        </a:rPr>
                        <a:t>Inadequate protection of sensitive information.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814049"/>
                  </a:ext>
                </a:extLst>
              </a:tr>
              <a:tr h="739887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Training Data Poisoning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baseline="0" noProof="0" dirty="0">
                          <a:solidFill>
                            <a:srgbClr val="000000"/>
                          </a:solidFill>
                          <a:latin typeface="Calibri"/>
                        </a:rPr>
                        <a:t>Manipulating the data used to train LLMs.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786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FECB21-171F-83DC-C283-1B667D9FB98B}"/>
              </a:ext>
            </a:extLst>
          </p:cNvPr>
          <p:cNvSpPr txBox="1"/>
          <p:nvPr/>
        </p:nvSpPr>
        <p:spPr>
          <a:xfrm>
            <a:off x="458948" y="351140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Top Vulnerabilities of LLMs</a:t>
            </a:r>
          </a:p>
        </p:txBody>
      </p:sp>
      <p:pic>
        <p:nvPicPr>
          <p:cNvPr id="12" name="Picture 11" descr="A computer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484B00-6949-DB22-D83D-7BAA3C3DA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24" y="874149"/>
            <a:ext cx="4613275" cy="2994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4585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EC660-9EB3-3AED-2B22-9358188C87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>
                <a:ea typeface="ＭＳ Ｐゴシック"/>
              </a:rPr>
              <a:t>Summary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880ED-8D8F-DA6E-569E-F234DE8726AE}"/>
              </a:ext>
            </a:extLst>
          </p:cNvPr>
          <p:cNvSpPr/>
          <p:nvPr/>
        </p:nvSpPr>
        <p:spPr>
          <a:xfrm>
            <a:off x="962413" y="2133600"/>
            <a:ext cx="2667000" cy="352152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C000"/>
                </a:solidFill>
              </a:rPr>
              <a:t>External attacks are most probable across all industries.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C000"/>
                </a:solidFill>
              </a:rPr>
              <a:t>Web Application and Databases are common targets.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C000"/>
                </a:solidFill>
              </a:rPr>
              <a:t>Integrity hampered by software installation. Personal data affected the most.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C000"/>
                </a:solidFill>
              </a:rPr>
              <a:t>Wide range of impact, damaging is the highest.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34B267-1A6C-5F8C-AD48-649A189B3629}"/>
              </a:ext>
            </a:extLst>
          </p:cNvPr>
          <p:cNvSpPr/>
          <p:nvPr/>
        </p:nvSpPr>
        <p:spPr>
          <a:xfrm>
            <a:off x="1106648" y="1766207"/>
            <a:ext cx="2378529" cy="73478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</a:rPr>
              <a:t>Developing Risk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5DF26-0B45-B945-70B0-94FDC8B284EE}"/>
              </a:ext>
            </a:extLst>
          </p:cNvPr>
          <p:cNvSpPr/>
          <p:nvPr/>
        </p:nvSpPr>
        <p:spPr>
          <a:xfrm>
            <a:off x="5257800" y="2133600"/>
            <a:ext cx="2667000" cy="352152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FFCC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FFCC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CC00"/>
                </a:solidFill>
              </a:rPr>
              <a:t>Education and Finance are the most vulnerable industries to LLM attacks.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FFCC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CC00"/>
                </a:solidFill>
              </a:rPr>
              <a:t>California, Texas, and New York have highest number of business, hence, susceptible to LLM attacks.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dirty="0">
              <a:solidFill>
                <a:srgbClr val="FFCC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6A120-0E58-F288-A286-6A03475EF39E}"/>
              </a:ext>
            </a:extLst>
          </p:cNvPr>
          <p:cNvSpPr/>
          <p:nvPr/>
        </p:nvSpPr>
        <p:spPr>
          <a:xfrm>
            <a:off x="5402035" y="1766207"/>
            <a:ext cx="2378529" cy="73478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</a:rPr>
              <a:t>Vulnerable Industries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FB0B76-471F-7FCA-6FDC-072E2D98A9C4}"/>
              </a:ext>
            </a:extLst>
          </p:cNvPr>
          <p:cNvSpPr/>
          <p:nvPr/>
        </p:nvSpPr>
        <p:spPr>
          <a:xfrm>
            <a:off x="8229600" y="2133600"/>
            <a:ext cx="2667000" cy="352152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CC00"/>
                </a:solidFill>
              </a:rPr>
              <a:t>Visualizing LLM risks across US states using CENSUS data.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FFCC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CC00"/>
                </a:solidFill>
              </a:rPr>
              <a:t>Visualizing specific risk corresponding to an industry across US states.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25286A-D4B8-FD99-5A29-F9693ED15749}"/>
              </a:ext>
            </a:extLst>
          </p:cNvPr>
          <p:cNvSpPr/>
          <p:nvPr/>
        </p:nvSpPr>
        <p:spPr>
          <a:xfrm>
            <a:off x="8373835" y="1766207"/>
            <a:ext cx="2378529" cy="73478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</a:rPr>
              <a:t>Geographical Visualization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E993E-18F2-AC70-2760-DFF2126FE218}"/>
              </a:ext>
            </a:extLst>
          </p:cNvPr>
          <p:cNvSpPr txBox="1"/>
          <p:nvPr/>
        </p:nvSpPr>
        <p:spPr>
          <a:xfrm>
            <a:off x="304800" y="839445"/>
            <a:ext cx="434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Key Takeaways and Insights</a:t>
            </a:r>
          </a:p>
        </p:txBody>
      </p:sp>
      <p:pic>
        <p:nvPicPr>
          <p:cNvPr id="3" name="Picture 2" descr="A diagram of a risk model&#10;&#10;Description automatically generated">
            <a:extLst>
              <a:ext uri="{FF2B5EF4-FFF2-40B4-BE49-F238E27FC236}">
                <a16:creationId xmlns:a16="http://schemas.microsoft.com/office/drawing/2014/main" id="{C4AD8F61-58C5-6B56-FA8F-F551F701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28" y="3210580"/>
            <a:ext cx="150107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65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E62C5C-8C8F-C073-3970-73CCC615B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2C46E-6CD6-3F06-578F-9FD1079C6F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99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ABABE7-2D2D-94F4-1F9A-44FFECB95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THANK YOU</a:t>
            </a:r>
            <a:endParaRPr lang="en-GB" sz="4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8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4537F-92F0-4874-B3FA-4493EC272D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890" y="331310"/>
            <a:ext cx="10769600" cy="22860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dirty="0"/>
              <a:t>problem SPACE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5482870-221E-F0E8-6580-AFA32DE33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5799" y="4522677"/>
            <a:ext cx="958771" cy="958771"/>
          </a:xfrm>
          <a:prstGeom prst="rect">
            <a:avLst/>
          </a:prstGeom>
        </p:spPr>
      </p:pic>
      <p:pic>
        <p:nvPicPr>
          <p:cNvPr id="3" name="Graphic 2" descr="Puzzle pieces with solid fill">
            <a:extLst>
              <a:ext uri="{FF2B5EF4-FFF2-40B4-BE49-F238E27FC236}">
                <a16:creationId xmlns:a16="http://schemas.microsoft.com/office/drawing/2014/main" id="{EB4EDD2C-D3CE-439A-2E2E-14AB7C67F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822" y="2576441"/>
            <a:ext cx="958771" cy="958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15FB92-B500-4606-C5E7-23C31182A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4232" y="3721159"/>
            <a:ext cx="4192044" cy="2561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8A0559-4AFD-0677-71E7-DE10814E1DFC}"/>
              </a:ext>
            </a:extLst>
          </p:cNvPr>
          <p:cNvSpPr txBox="1"/>
          <p:nvPr/>
        </p:nvSpPr>
        <p:spPr>
          <a:xfrm>
            <a:off x="710823" y="1337343"/>
            <a:ext cx="6375778" cy="461665"/>
          </a:xfrm>
          <a:prstGeom prst="rect">
            <a:avLst/>
          </a:prstGeom>
          <a:solidFill>
            <a:schemeClr val="tx1">
              <a:lumMod val="75000"/>
            </a:schemeClr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ＭＳ Ｐゴシック"/>
                <a:cs typeface="Calibri"/>
              </a:rPr>
              <a:t>Aim and Objective of the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4205B-0B77-20DB-E2F3-ABE6DEE617D0}"/>
              </a:ext>
            </a:extLst>
          </p:cNvPr>
          <p:cNvSpPr txBox="1"/>
          <p:nvPr/>
        </p:nvSpPr>
        <p:spPr>
          <a:xfrm>
            <a:off x="1902202" y="2732660"/>
            <a:ext cx="5184398" cy="7078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There is a significant lack of guidance to inform industries about LLM vulnerabilities.</a:t>
            </a:r>
            <a:endParaRPr lang="en-GB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F5D19-1AFE-C6F9-8006-C19CB7FD78CC}"/>
              </a:ext>
            </a:extLst>
          </p:cNvPr>
          <p:cNvSpPr txBox="1"/>
          <p:nvPr/>
        </p:nvSpPr>
        <p:spPr>
          <a:xfrm>
            <a:off x="1902202" y="4678898"/>
            <a:ext cx="5184398" cy="1015663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>
                    <a:lumMod val="75000"/>
                  </a:schemeClr>
                </a:solidFill>
              </a:rPr>
              <a:t>Our goal is to devise a risk model and framework to inform about the risk of LLM use across industries.</a:t>
            </a:r>
          </a:p>
        </p:txBody>
      </p:sp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54AEE5B-A723-4607-0E95-0CBBE82A39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32" y="1491223"/>
            <a:ext cx="4192044" cy="21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2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4537F-92F0-4874-B3FA-4493EC272D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997" y="457200"/>
            <a:ext cx="10769600" cy="22860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dirty="0">
                <a:ea typeface="ＭＳ Ｐゴシック"/>
              </a:rPr>
              <a:t>Project Phases</a:t>
            </a:r>
            <a:endParaRPr lang="en-US" dirty="0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1ABEFC5-02EF-117D-3547-01B21CD44E2D}"/>
              </a:ext>
            </a:extLst>
          </p:cNvPr>
          <p:cNvSpPr/>
          <p:nvPr/>
        </p:nvSpPr>
        <p:spPr>
          <a:xfrm>
            <a:off x="685800" y="2209800"/>
            <a:ext cx="3124200" cy="609600"/>
          </a:xfrm>
          <a:prstGeom prst="homePlate">
            <a:avLst/>
          </a:prstGeom>
          <a:solidFill>
            <a:srgbClr val="FFC000"/>
          </a:solidFill>
          <a:ln w="38100">
            <a:solidFill>
              <a:schemeClr val="tx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</a:rPr>
              <a:t>EXPLORATION</a:t>
            </a:r>
            <a:endParaRPr lang="en-GB" b="1" i="1" dirty="0">
              <a:solidFill>
                <a:srgbClr val="000000"/>
              </a:solidFill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91D9EDB-A7BA-9280-4848-CA72D50E850D}"/>
              </a:ext>
            </a:extLst>
          </p:cNvPr>
          <p:cNvSpPr/>
          <p:nvPr/>
        </p:nvSpPr>
        <p:spPr>
          <a:xfrm>
            <a:off x="4139203" y="2216791"/>
            <a:ext cx="3124200" cy="609600"/>
          </a:xfrm>
          <a:prstGeom prst="homePlate">
            <a:avLst/>
          </a:prstGeom>
          <a:solidFill>
            <a:srgbClr val="FFC000"/>
          </a:solidFill>
          <a:ln w="38100">
            <a:solidFill>
              <a:schemeClr val="tx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</a:rPr>
              <a:t>VULNERABILITIES</a:t>
            </a:r>
            <a:endParaRPr lang="en-GB" b="1" i="1" dirty="0">
              <a:solidFill>
                <a:srgbClr val="000000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1F75022-8F39-C40B-019A-C3A070A7B024}"/>
              </a:ext>
            </a:extLst>
          </p:cNvPr>
          <p:cNvSpPr/>
          <p:nvPr/>
        </p:nvSpPr>
        <p:spPr>
          <a:xfrm>
            <a:off x="7796803" y="2216791"/>
            <a:ext cx="3124200" cy="609600"/>
          </a:xfrm>
          <a:prstGeom prst="homePlate">
            <a:avLst/>
          </a:prstGeom>
          <a:solidFill>
            <a:srgbClr val="FFC000"/>
          </a:solidFill>
          <a:ln w="38100">
            <a:solidFill>
              <a:schemeClr val="tx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</a:rPr>
              <a:t>ASSESSMENT</a:t>
            </a:r>
            <a:endParaRPr lang="en-GB" b="1" i="1" dirty="0">
              <a:solidFill>
                <a:srgbClr val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72FEE6-00DC-CD5E-418F-EC765C45BA29}"/>
              </a:ext>
            </a:extLst>
          </p:cNvPr>
          <p:cNvSpPr/>
          <p:nvPr/>
        </p:nvSpPr>
        <p:spPr>
          <a:xfrm>
            <a:off x="759401" y="3017939"/>
            <a:ext cx="2667000" cy="30480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Web scrapping and AI/ML techniques to find information from various sources.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Potential impact and difficulty of LLM attacks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E4BB42-74F2-2730-CE26-0CC858FFD160}"/>
              </a:ext>
            </a:extLst>
          </p:cNvPr>
          <p:cNvSpPr/>
          <p:nvPr/>
        </p:nvSpPr>
        <p:spPr>
          <a:xfrm>
            <a:off x="4316202" y="3024230"/>
            <a:ext cx="2667000" cy="30480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Develop a list of industries and/or activities to compare LLM vulnerabilities.</a:t>
            </a:r>
            <a:endParaRPr lang="en-GB" sz="1800" dirty="0">
              <a:effectLst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6F8AAB-B3AE-7E91-67F7-6500D71471D8}"/>
              </a:ext>
            </a:extLst>
          </p:cNvPr>
          <p:cNvSpPr/>
          <p:nvPr/>
        </p:nvSpPr>
        <p:spPr>
          <a:xfrm>
            <a:off x="7873003" y="3017939"/>
            <a:ext cx="2667000" cy="30480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l" rtl="0" fontAlgn="base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Develop a method for assessing and comparing LLM attack risk between industries and/or activities.</a:t>
            </a:r>
            <a:endParaRPr lang="en-GB" sz="1800" dirty="0">
              <a:effectLst/>
            </a:endParaRPr>
          </a:p>
        </p:txBody>
      </p:sp>
      <p:pic>
        <p:nvPicPr>
          <p:cNvPr id="18" name="Graphic 17" descr="Web design outline">
            <a:extLst>
              <a:ext uri="{FF2B5EF4-FFF2-40B4-BE49-F238E27FC236}">
                <a16:creationId xmlns:a16="http://schemas.microsoft.com/office/drawing/2014/main" id="{845EEF96-019E-B75A-3720-3E773314B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2618" y="839034"/>
            <a:ext cx="1534569" cy="1534569"/>
          </a:xfrm>
          <a:prstGeom prst="rect">
            <a:avLst/>
          </a:prstGeom>
        </p:spPr>
      </p:pic>
      <p:pic>
        <p:nvPicPr>
          <p:cNvPr id="20" name="Graphic 19" descr="CheckList with solid fill">
            <a:extLst>
              <a:ext uri="{FF2B5EF4-FFF2-40B4-BE49-F238E27FC236}">
                <a16:creationId xmlns:a16="http://schemas.microsoft.com/office/drawing/2014/main" id="{08EB0897-23BB-5C37-6C61-C02A6096F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782" y="975570"/>
            <a:ext cx="1200328" cy="1200328"/>
          </a:xfrm>
          <a:prstGeom prst="rect">
            <a:avLst/>
          </a:prstGeom>
        </p:spPr>
      </p:pic>
      <p:pic>
        <p:nvPicPr>
          <p:cNvPr id="21" name="Graphic 20" descr="Presentation with org chart with solid fill">
            <a:extLst>
              <a:ext uri="{FF2B5EF4-FFF2-40B4-BE49-F238E27FC236}">
                <a16:creationId xmlns:a16="http://schemas.microsoft.com/office/drawing/2014/main" id="{E007AC3F-4530-1FE4-57E4-0371C99D0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1169" y="97557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F4C39-DF00-437B-A03D-3C88B7503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231411"/>
            <a:ext cx="10769600" cy="22860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dirty="0"/>
              <a:t>Recap OF THE PROJECT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4D63AA-753A-B352-A99D-F7BE985D84E2}"/>
              </a:ext>
            </a:extLst>
          </p:cNvPr>
          <p:cNvGrpSpPr/>
          <p:nvPr/>
        </p:nvGrpSpPr>
        <p:grpSpPr>
          <a:xfrm>
            <a:off x="651783" y="581273"/>
            <a:ext cx="9787617" cy="5894422"/>
            <a:chOff x="651783" y="581273"/>
            <a:chExt cx="9787617" cy="589442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3A98DBC-C349-933D-9C8E-11CF85D02E65}"/>
                </a:ext>
              </a:extLst>
            </p:cNvPr>
            <p:cNvSpPr/>
            <p:nvPr/>
          </p:nvSpPr>
          <p:spPr>
            <a:xfrm>
              <a:off x="1752600" y="593331"/>
              <a:ext cx="8686800" cy="1143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b="1" i="1" u="sng" dirty="0">
                  <a:solidFill>
                    <a:schemeClr val="bg1"/>
                  </a:solidFill>
                </a:rPr>
                <a:t>Literature Review </a:t>
              </a:r>
              <a:endParaRPr lang="en-US" b="1" i="1" u="sng" dirty="0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Research on LLM applications in various fields and LLM based attacks.</a:t>
              </a:r>
              <a:endParaRPr lang="en-US" dirty="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7B0089-BEDC-7A0E-206F-2C6164EA5F0E}"/>
                </a:ext>
              </a:extLst>
            </p:cNvPr>
            <p:cNvSpPr/>
            <p:nvPr/>
          </p:nvSpPr>
          <p:spPr>
            <a:xfrm>
              <a:off x="1738519" y="1776071"/>
              <a:ext cx="8686800" cy="1143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b="1" i="1" u="sng" dirty="0">
                  <a:solidFill>
                    <a:schemeClr val="bg1"/>
                  </a:solidFill>
                </a:rPr>
                <a:t>Data Resources</a:t>
              </a:r>
              <a:endParaRPr lang="en-US" b="1" i="1" u="sng" dirty="0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Referred to VERIS, MITRE ATLAS, and CENSUS datasets. </a:t>
              </a:r>
              <a:endParaRPr lang="en-US" dirty="0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 Web-scraped articles related to LLMs.</a:t>
              </a:r>
              <a:endParaRPr lang="en-US" dirty="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93AF62-81FB-9409-F2E8-852D043DFF33}"/>
                </a:ext>
              </a:extLst>
            </p:cNvPr>
            <p:cNvSpPr/>
            <p:nvPr/>
          </p:nvSpPr>
          <p:spPr>
            <a:xfrm>
              <a:off x="1726635" y="2955058"/>
              <a:ext cx="8686800" cy="1143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GB" b="1" i="1" u="sng" dirty="0">
                  <a:solidFill>
                    <a:schemeClr val="bg1"/>
                  </a:solidFill>
                </a:rPr>
                <a:t>Exploratory Analysis </a:t>
              </a:r>
              <a:endParaRPr lang="en-GB" b="1" i="1" u="sng" dirty="0">
                <a:solidFill>
                  <a:schemeClr val="bg1"/>
                </a:solidFill>
                <a:cs typeface="Calibri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GB" dirty="0">
                  <a:solidFill>
                    <a:schemeClr val="bg1"/>
                  </a:solidFill>
                </a:rPr>
                <a:t>Started to explore datasets and analysis. Gathered information on risk analysis.</a:t>
              </a:r>
              <a:endParaRPr lang="en-US" dirty="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B96564F-0248-AC72-3078-E637B5DE273D}"/>
                </a:ext>
              </a:extLst>
            </p:cNvPr>
            <p:cNvSpPr/>
            <p:nvPr/>
          </p:nvSpPr>
          <p:spPr>
            <a:xfrm>
              <a:off x="1726635" y="4132096"/>
              <a:ext cx="8686800" cy="1143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0"/>
              <a:r>
                <a:rPr lang="en-GB" b="1" i="1" u="sng" dirty="0">
                  <a:solidFill>
                    <a:schemeClr val="bg1"/>
                  </a:solidFill>
                </a:rPr>
                <a:t>Risk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Mapping LLM </a:t>
              </a:r>
              <a:r>
                <a:rPr lang="en-US" sz="1800" dirty="0">
                  <a:solidFill>
                    <a:schemeClr val="bg1"/>
                  </a:solidFill>
                  <a:latin typeface="Calibri"/>
                  <a:cs typeface="Calibri"/>
                </a:rPr>
                <a:t>attack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techniques.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solidFill>
                    <a:schemeClr val="bg1"/>
                  </a:solidFill>
                </a:rPr>
                <a:t>Forming</a:t>
              </a:r>
              <a:r>
                <a:rPr lang="en-GB" b="0" i="0" dirty="0">
                  <a:solidFill>
                    <a:schemeClr val="bg1"/>
                  </a:solidFill>
                </a:rPr>
                <a:t> </a:t>
              </a:r>
              <a:r>
                <a:rPr lang="en-GB" dirty="0">
                  <a:solidFill>
                    <a:schemeClr val="bg1"/>
                  </a:solidFill>
                </a:rPr>
                <a:t>Lorenz’s curve (Risk Model 1) and a custom </a:t>
              </a:r>
              <a:r>
                <a:rPr lang="en-GB" b="0" i="0" dirty="0">
                  <a:solidFill>
                    <a:schemeClr val="bg1"/>
                  </a:solidFill>
                </a:rPr>
                <a:t>framework to calculate risk metrics (Risk Model 2).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04B6E87-3098-08BC-C72D-D54E3918F4FB}"/>
                </a:ext>
              </a:extLst>
            </p:cNvPr>
            <p:cNvSpPr/>
            <p:nvPr/>
          </p:nvSpPr>
          <p:spPr>
            <a:xfrm>
              <a:off x="1738519" y="5320539"/>
              <a:ext cx="8686800" cy="1143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GB" b="1" i="1" u="sng" dirty="0">
                  <a:solidFill>
                    <a:schemeClr val="bg1"/>
                  </a:solidFill>
                  <a:latin typeface="Calibri"/>
                  <a:cs typeface="Calibri"/>
                </a:rPr>
                <a:t>Results</a:t>
              </a:r>
              <a:endParaRPr lang="en-US" sz="1800" b="0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Visualization dashboard showcasing risk across industries.</a:t>
              </a:r>
              <a:r>
                <a:rPr lang="en-US" sz="1800" dirty="0">
                  <a:solidFill>
                    <a:schemeClr val="bg1"/>
                  </a:solidFill>
                  <a:latin typeface="Calibri"/>
                  <a:cs typeface="Calibri"/>
                </a:rPr>
                <a:t> </a:t>
              </a:r>
              <a:endParaRPr lang="en-US" dirty="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5C6A40A7-9845-5325-BD67-5A89C5E37EED}"/>
                </a:ext>
              </a:extLst>
            </p:cNvPr>
            <p:cNvSpPr/>
            <p:nvPr/>
          </p:nvSpPr>
          <p:spPr>
            <a:xfrm>
              <a:off x="654190" y="581273"/>
              <a:ext cx="1164771" cy="1218826"/>
            </a:xfrm>
            <a:prstGeom prst="flowChartConnector">
              <a:avLst/>
            </a:prstGeom>
            <a:solidFill>
              <a:srgbClr val="FFC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30C50BD9-CEA7-0507-1A21-C6CC13CC9066}"/>
                </a:ext>
              </a:extLst>
            </p:cNvPr>
            <p:cNvSpPr/>
            <p:nvPr/>
          </p:nvSpPr>
          <p:spPr>
            <a:xfrm>
              <a:off x="651784" y="1732246"/>
              <a:ext cx="1164771" cy="1218826"/>
            </a:xfrm>
            <a:prstGeom prst="flowChartConnector">
              <a:avLst/>
            </a:prstGeom>
            <a:solidFill>
              <a:srgbClr val="FFC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0000"/>
                  </a:solidFill>
                </a:rPr>
                <a:t>ii</a:t>
              </a:r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2F9728B5-68E1-FA63-EA38-25423FCAB7E2}"/>
                </a:ext>
              </a:extLst>
            </p:cNvPr>
            <p:cNvSpPr/>
            <p:nvPr/>
          </p:nvSpPr>
          <p:spPr>
            <a:xfrm>
              <a:off x="651783" y="2919071"/>
              <a:ext cx="1164771" cy="1218826"/>
            </a:xfrm>
            <a:prstGeom prst="flowChartConnector">
              <a:avLst/>
            </a:prstGeom>
            <a:solidFill>
              <a:srgbClr val="FFC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0000"/>
                  </a:solidFill>
                </a:rPr>
                <a:t>iii</a:t>
              </a:r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3F438A6-9869-083D-97F0-D9AF8AC03580}"/>
                </a:ext>
              </a:extLst>
            </p:cNvPr>
            <p:cNvSpPr/>
            <p:nvPr/>
          </p:nvSpPr>
          <p:spPr>
            <a:xfrm>
              <a:off x="666221" y="4089557"/>
              <a:ext cx="1164771" cy="1218826"/>
            </a:xfrm>
            <a:prstGeom prst="flowChartConnector">
              <a:avLst/>
            </a:prstGeom>
            <a:solidFill>
              <a:srgbClr val="FFC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0000"/>
                  </a:solidFill>
                </a:rPr>
                <a:t>iv</a:t>
              </a:r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C05F1228-FC3D-E209-8833-CC6555062045}"/>
                </a:ext>
              </a:extLst>
            </p:cNvPr>
            <p:cNvSpPr/>
            <p:nvPr/>
          </p:nvSpPr>
          <p:spPr>
            <a:xfrm>
              <a:off x="673440" y="5256869"/>
              <a:ext cx="1164771" cy="1218826"/>
            </a:xfrm>
            <a:prstGeom prst="flowChartConnector">
              <a:avLst/>
            </a:prstGeom>
            <a:solidFill>
              <a:srgbClr val="FFC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0000"/>
                  </a:solidFill>
                </a:rPr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19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3874B1-7226-3F5A-9A0A-ABEEEB701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200" y="304800"/>
            <a:ext cx="10769600" cy="228600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dirty="0"/>
              <a:t>Exploratory data analysis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C1A74-CCA6-AB21-9BEB-40AC195BC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400" y="5867400"/>
            <a:ext cx="9423400" cy="873873"/>
          </a:xfrm>
        </p:spPr>
        <p:txBody>
          <a:bodyPr/>
          <a:lstStyle/>
          <a:p>
            <a:r>
              <a:rPr lang="en-US" sz="1600" dirty="0"/>
              <a:t>	</a:t>
            </a:r>
            <a:r>
              <a:rPr lang="en-US" sz="1600" dirty="0">
                <a:solidFill>
                  <a:srgbClr val="000000"/>
                </a:solidFill>
              </a:rPr>
              <a:t>Data was Scraped using Google News RSS and Bing News API (News articles related to LLM attacks). The graph shows spikes in LLM articles after March 2023, when Chat GPT 4 was launched.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EE1817-3476-03D5-64FF-234D4BA78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63" y="986904"/>
            <a:ext cx="9958224" cy="471274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0758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4A8C6-8C0C-3436-3AB1-FD3E0777A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dirty="0"/>
              <a:t>Compilation of LLM Related ADVERSARIAL BEHAVIOUR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6B9B6-F6D5-65AC-FC29-FF98B1DF01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400" y="762000"/>
            <a:ext cx="11252200" cy="3200400"/>
          </a:xfrm>
        </p:spPr>
        <p:txBody>
          <a:bodyPr/>
          <a:lstStyle/>
          <a:p>
            <a:r>
              <a:rPr lang="en-US" dirty="0"/>
              <a:t>MITRE 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Adversarial Threat Landscape for Artificial-Intelligence Systems (</a:t>
            </a:r>
            <a:r>
              <a:rPr lang="en-US" dirty="0">
                <a:latin typeface="+mj-lt"/>
              </a:rPr>
              <a:t>ATLAS)</a:t>
            </a:r>
            <a:endParaRPr lang="en-US" dirty="0"/>
          </a:p>
          <a:p>
            <a:pPr marL="0" indent="0" algn="just"/>
            <a:r>
              <a:rPr lang="en-US" sz="1600" dirty="0">
                <a:solidFill>
                  <a:srgbClr val="1F2326"/>
                </a:solidFill>
                <a:latin typeface="Inter"/>
              </a:rPr>
              <a:t>A</a:t>
            </a:r>
            <a:r>
              <a:rPr lang="en-US" sz="1600" b="0" i="0" dirty="0">
                <a:solidFill>
                  <a:srgbClr val="1F2326"/>
                </a:solidFill>
                <a:effectLst/>
                <a:latin typeface="Inter"/>
              </a:rPr>
              <a:t>n open-source community-driven knowledge base that documents adversary behavior based on real-world observations of security incidents. </a:t>
            </a:r>
          </a:p>
          <a:p>
            <a:pPr marL="0" indent="0" algn="just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Inter"/>
              </a:rPr>
              <a:t>LLM-based Attack Techniques </a:t>
            </a:r>
            <a:r>
              <a:rPr lang="en-US" sz="1400" dirty="0">
                <a:solidFill>
                  <a:srgbClr val="2C2921"/>
                </a:solidFill>
                <a:latin typeface="Inter"/>
              </a:rPr>
              <a:t>(</a:t>
            </a:r>
            <a:r>
              <a:rPr lang="en-US" sz="1400" i="1" dirty="0">
                <a:solidFill>
                  <a:srgbClr val="2C2921"/>
                </a:solidFill>
                <a:latin typeface="Inter"/>
              </a:rPr>
              <a:t>by MITRE Corp</a:t>
            </a:r>
            <a:r>
              <a:rPr lang="en-US" sz="1400" dirty="0">
                <a:solidFill>
                  <a:srgbClr val="2C2921"/>
                </a:solidFill>
                <a:latin typeface="Inter"/>
              </a:rPr>
              <a:t>):</a:t>
            </a:r>
            <a:endParaRPr lang="en-US" dirty="0">
              <a:solidFill>
                <a:srgbClr val="2C2921"/>
              </a:solidFill>
              <a:latin typeface="Inter"/>
            </a:endParaRPr>
          </a:p>
          <a:p>
            <a:pPr marL="685800" lvl="1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2326"/>
                </a:solidFill>
                <a:effectLst/>
                <a:latin typeface="Inter"/>
              </a:rPr>
              <a:t>LLM Data Leakage</a:t>
            </a:r>
          </a:p>
          <a:p>
            <a:pPr marL="685800" lvl="1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2326"/>
                </a:solidFill>
                <a:latin typeface="Inter"/>
              </a:rPr>
              <a:t>LLM Jail Break</a:t>
            </a:r>
          </a:p>
          <a:p>
            <a:pPr marL="685800" lvl="1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2326"/>
                </a:solidFill>
                <a:effectLst/>
                <a:latin typeface="Inter"/>
              </a:rPr>
              <a:t>LLM Meta Prompt Extraction</a:t>
            </a:r>
          </a:p>
          <a:p>
            <a:pPr marL="685800" lvl="1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2326"/>
                </a:solidFill>
                <a:latin typeface="Inter"/>
              </a:rPr>
              <a:t>LLM Plugin Compromise</a:t>
            </a:r>
          </a:p>
          <a:p>
            <a:pPr marL="685800" lvl="1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2326"/>
                </a:solidFill>
                <a:effectLst/>
                <a:latin typeface="Inter"/>
              </a:rPr>
              <a:t>LLM Prompt In</a:t>
            </a:r>
            <a:r>
              <a:rPr lang="en-US" sz="1600" dirty="0">
                <a:solidFill>
                  <a:srgbClr val="1F2326"/>
                </a:solidFill>
                <a:latin typeface="Inter"/>
              </a:rPr>
              <a:t>jection (Direct &amp; Indirect)</a:t>
            </a:r>
          </a:p>
          <a:p>
            <a:pPr marL="685800" lvl="1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2326"/>
                </a:solidFill>
                <a:latin typeface="Inter"/>
              </a:rPr>
              <a:t>Phishing (Spear-phishing via LLM Social Engineering)</a:t>
            </a:r>
            <a:endParaRPr lang="en-US" sz="1600" b="0" i="0" dirty="0">
              <a:solidFill>
                <a:srgbClr val="1F2326"/>
              </a:solidFill>
              <a:effectLst/>
              <a:latin typeface="Inter"/>
            </a:endParaRPr>
          </a:p>
          <a:p>
            <a:pPr marL="0" indent="0" algn="just"/>
            <a:endParaRPr lang="en-US" dirty="0">
              <a:solidFill>
                <a:srgbClr val="1F2326"/>
              </a:solidFill>
              <a:latin typeface="Inter"/>
            </a:endParaRPr>
          </a:p>
          <a:p>
            <a:pPr marL="0" indent="0" algn="just"/>
            <a:endParaRPr lang="en-US" dirty="0">
              <a:solidFill>
                <a:srgbClr val="1F2326"/>
              </a:solidFill>
              <a:latin typeface="Inter"/>
            </a:endParaRPr>
          </a:p>
          <a:p>
            <a:pPr marL="0" indent="0" algn="just"/>
            <a:endParaRPr lang="en-US" b="0" i="0" dirty="0">
              <a:solidFill>
                <a:srgbClr val="1F2326"/>
              </a:solidFill>
              <a:effectLst/>
              <a:latin typeface="Inter"/>
            </a:endParaRPr>
          </a:p>
          <a:p>
            <a:pPr marL="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45992-7D16-B549-AAF4-FC6AA59DF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28" y="4038600"/>
            <a:ext cx="11325172" cy="2626337"/>
          </a:xfrm>
          <a:prstGeom prst="rect">
            <a:avLst/>
          </a:prstGeom>
          <a:ln w="6350">
            <a:solidFill>
              <a:srgbClr val="2C292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59D1E-90E3-5FDD-B206-C57D8AF45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76400"/>
            <a:ext cx="5715445" cy="1676400"/>
          </a:xfrm>
          <a:prstGeom prst="rect">
            <a:avLst/>
          </a:prstGeom>
          <a:ln w="6350">
            <a:solidFill>
              <a:srgbClr val="2C2921"/>
            </a:solidFill>
          </a:ln>
        </p:spPr>
      </p:pic>
    </p:spTree>
    <p:extLst>
      <p:ext uri="{BB962C8B-B14F-4D97-AF65-F5344CB8AC3E}">
        <p14:creationId xmlns:p14="http://schemas.microsoft.com/office/powerpoint/2010/main" val="156135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19BF98C-4EA9-D0C3-FE55-F99FCB332FB9}"/>
              </a:ext>
            </a:extLst>
          </p:cNvPr>
          <p:cNvSpPr txBox="1">
            <a:spLocks/>
          </p:cNvSpPr>
          <p:nvPr/>
        </p:nvSpPr>
        <p:spPr bwMode="auto">
          <a:xfrm>
            <a:off x="558800" y="533400"/>
            <a:ext cx="107696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defRPr sz="1400" b="1" i="0" cap="all" spc="120">
                <a:solidFill>
                  <a:schemeClr val="bg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kern="0" dirty="0">
                <a:latin typeface="Calibri (Body)"/>
                <a:ea typeface="ＭＳ Ｐゴシック"/>
                <a:cs typeface="Calibri" panose="020F0502020204030204" pitchFamily="34" charset="0"/>
              </a:rPr>
              <a:t>CENSUS DATASET</a:t>
            </a:r>
            <a:endParaRPr lang="en-GB" kern="0" dirty="0">
              <a:latin typeface="Calibri (Body)"/>
              <a:cs typeface="Calibri" panose="020F0502020204030204" pitchFamily="34" charset="0"/>
            </a:endParaRPr>
          </a:p>
        </p:txBody>
      </p:sp>
      <p:pic>
        <p:nvPicPr>
          <p:cNvPr id="6" name="Picture 5" descr="A screenshot of a document&#10;&#10;Description automatically generated">
            <a:extLst>
              <a:ext uri="{FF2B5EF4-FFF2-40B4-BE49-F238E27FC236}">
                <a16:creationId xmlns:a16="http://schemas.microsoft.com/office/drawing/2014/main" id="{35173264-3603-6628-E1C3-56DE816C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43200"/>
            <a:ext cx="10096500" cy="2689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0316F-44A5-8028-95B5-2AAD68508737}"/>
              </a:ext>
            </a:extLst>
          </p:cNvPr>
          <p:cNvSpPr txBox="1"/>
          <p:nvPr/>
        </p:nvSpPr>
        <p:spPr>
          <a:xfrm>
            <a:off x="553051" y="1054799"/>
            <a:ext cx="1095314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alibri"/>
                <a:ea typeface="ＭＳ Ｐゴシック"/>
              </a:rPr>
              <a:t>• Census Dataset contains statics of U.S. Businesses, classified by North American Industry Classification System (NAICS) codes.</a:t>
            </a:r>
          </a:p>
          <a:p>
            <a:endParaRPr lang="en-US" dirty="0"/>
          </a:p>
          <a:p>
            <a:r>
              <a:rPr lang="en-US" dirty="0">
                <a:latin typeface="Calibri"/>
                <a:ea typeface="Calibri"/>
                <a:cs typeface="Calibri"/>
              </a:rPr>
              <a:t>• Total number of firms in each industrial sector (NAICS codes) by state will be aggregated with risk scores to perform risk assessment.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C82597-DB3D-8294-31DB-5BF6E7C3D951}"/>
              </a:ext>
            </a:extLst>
          </p:cNvPr>
          <p:cNvSpPr txBox="1"/>
          <p:nvPr/>
        </p:nvSpPr>
        <p:spPr>
          <a:xfrm>
            <a:off x="764088" y="5687575"/>
            <a:ext cx="85621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1" dirty="0">
                <a:solidFill>
                  <a:srgbClr val="333333"/>
                </a:solidFill>
                <a:latin typeface="Calibri "/>
                <a:ea typeface="Roboto"/>
                <a:cs typeface="Roboto"/>
              </a:rPr>
              <a:t>*Public Sector is not included in CENSUS dataset (NAICS code 92)</a:t>
            </a:r>
            <a:endParaRPr lang="en-US" sz="1400" i="1" dirty="0"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22779022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MasonBrand.pxtx">
  <a:themeElements>
    <a:clrScheme name="Custom 6">
      <a:dk1>
        <a:srgbClr val="116020"/>
      </a:dk1>
      <a:lt1>
        <a:sysClr val="window" lastClr="FFFFFF"/>
      </a:lt1>
      <a:dk2>
        <a:srgbClr val="1E6E86"/>
      </a:dk2>
      <a:lt2>
        <a:srgbClr val="C5D1D7"/>
      </a:lt2>
      <a:accent1>
        <a:srgbClr val="990B01"/>
      </a:accent1>
      <a:accent2>
        <a:srgbClr val="DFBD17"/>
      </a:accent2>
      <a:accent3>
        <a:srgbClr val="99611F"/>
      </a:accent3>
      <a:accent4>
        <a:srgbClr val="8C7B70"/>
      </a:accent4>
      <a:accent5>
        <a:srgbClr val="719920"/>
      </a:accent5>
      <a:accent6>
        <a:srgbClr val="EE6D17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32D7410C56F44B8A5D53B01E578AE2" ma:contentTypeVersion="14" ma:contentTypeDescription="Create a new document." ma:contentTypeScope="" ma:versionID="a3156694bf291edf6d205c1d56feb5e0">
  <xsd:schema xmlns:xsd="http://www.w3.org/2001/XMLSchema" xmlns:xs="http://www.w3.org/2001/XMLSchema" xmlns:p="http://schemas.microsoft.com/office/2006/metadata/properties" xmlns:ns3="db427c39-9eac-4071-9d0b-c02391d586b3" xmlns:ns4="fa1ebceb-7482-4c69-8716-cc0ba39bf5a1" targetNamespace="http://schemas.microsoft.com/office/2006/metadata/properties" ma:root="true" ma:fieldsID="6452f2af6e383480e48beddc62439e85" ns3:_="" ns4:_="">
    <xsd:import namespace="db427c39-9eac-4071-9d0b-c02391d586b3"/>
    <xsd:import namespace="fa1ebceb-7482-4c69-8716-cc0ba39bf5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427c39-9eac-4071-9d0b-c02391d58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ebceb-7482-4c69-8716-cc0ba39bf5a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b427c39-9eac-4071-9d0b-c02391d586b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C9F12C-00BD-41A7-89BC-BE30921F6C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427c39-9eac-4071-9d0b-c02391d586b3"/>
    <ds:schemaRef ds:uri="fa1ebceb-7482-4c69-8716-cc0ba39bf5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264F09-9D1A-459C-AE9F-47D8D23CC2B8}">
  <ds:schemaRefs>
    <ds:schemaRef ds:uri="http://www.w3.org/XML/1998/namespace"/>
    <ds:schemaRef ds:uri="http://schemas.microsoft.com/office/2006/metadata/properties"/>
    <ds:schemaRef ds:uri="http://purl.org/dc/elements/1.1/"/>
    <ds:schemaRef ds:uri="db427c39-9eac-4071-9d0b-c02391d586b3"/>
    <ds:schemaRef ds:uri="http://purl.org/dc/terms/"/>
    <ds:schemaRef ds:uri="fa1ebceb-7482-4c69-8716-cc0ba39bf5a1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B92BB00-993C-4930-84BD-C70DB1D0CB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2926</Words>
  <Application>Microsoft Office PowerPoint</Application>
  <PresentationFormat>Widescreen</PresentationFormat>
  <Paragraphs>692</Paragraphs>
  <Slides>32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MasonBrand.pxtx</vt:lpstr>
      <vt:lpstr>Office Theme</vt:lpstr>
      <vt:lpstr>Large Language Model SECURITY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 (Interim #1) Status Update</dc:title>
  <dc:creator/>
  <cp:lastModifiedBy/>
  <cp:revision>1372</cp:revision>
  <dcterms:created xsi:type="dcterms:W3CDTF">2010-04-19T20:44:32Z</dcterms:created>
  <dcterms:modified xsi:type="dcterms:W3CDTF">2024-05-03T03:11:51Z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0x0101005832D7410C56F44B8A5D53B01E578AE2</vt:lpwstr>
  </property>
</Properties>
</file>